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7" r:id="rId2"/>
    <p:sldId id="260" r:id="rId3"/>
    <p:sldId id="306" r:id="rId4"/>
    <p:sldId id="269" r:id="rId5"/>
    <p:sldId id="270" r:id="rId6"/>
    <p:sldId id="272" r:id="rId7"/>
    <p:sldId id="274" r:id="rId8"/>
    <p:sldId id="314" r:id="rId9"/>
    <p:sldId id="315" r:id="rId10"/>
    <p:sldId id="275" r:id="rId11"/>
    <p:sldId id="278" r:id="rId12"/>
    <p:sldId id="317" r:id="rId13"/>
    <p:sldId id="318" r:id="rId14"/>
    <p:sldId id="280" r:id="rId15"/>
    <p:sldId id="273" r:id="rId16"/>
    <p:sldId id="281" r:id="rId17"/>
    <p:sldId id="282" r:id="rId18"/>
    <p:sldId id="313" r:id="rId19"/>
    <p:sldId id="283" r:id="rId20"/>
    <p:sldId id="284" r:id="rId21"/>
    <p:sldId id="285" r:id="rId22"/>
    <p:sldId id="286" r:id="rId23"/>
    <p:sldId id="287" r:id="rId24"/>
    <p:sldId id="288" r:id="rId25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0650"/>
    <p:restoredTop sz="94720"/>
  </p:normalViewPr>
  <p:slideViewPr>
    <p:cSldViewPr snapToGrid="0" snapToObjects="1">
      <p:cViewPr varScale="1">
        <p:scale>
          <a:sx n="103" d="100"/>
          <a:sy n="103" d="100"/>
        </p:scale>
        <p:origin x="11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Kolom1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A85-1542-B6C9-64701026D76E}"/>
              </c:ext>
            </c:extLst>
          </c:dPt>
          <c:dPt>
            <c:idx val="1"/>
            <c:bubble3D val="0"/>
            <c:spPr>
              <a:solidFill>
                <a:schemeClr val="accent4">
                  <a:alpha val="90000"/>
                </a:schemeClr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  <a:effectLst>
                <a:innerShdw blurRad="114300">
                  <a:schemeClr val="accent4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4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A85-1542-B6C9-64701026D76E}"/>
              </c:ext>
            </c:extLst>
          </c:dPt>
          <c:dLbls>
            <c:dLbl>
              <c:idx val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/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2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nl-BE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9A85-1542-B6C9-64701026D76E}"/>
                </c:ext>
              </c:extLst>
            </c:dLbl>
            <c:dLbl>
              <c:idx val="1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4"/>
                  </a:solidFill>
                  <a:round/>
                </a:ln>
                <a:effectLst>
                  <a:outerShdw blurRad="50800" dist="38100" dir="2700000" algn="tl" rotWithShape="0">
                    <a:schemeClr val="accent4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4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nl-BE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9A85-1542-B6C9-64701026D76E}"/>
                </c:ext>
              </c:extLst>
            </c:dLbl>
            <c:spPr>
              <a:solidFill>
                <a:prstClr val="white">
                  <a:alpha val="90000"/>
                </a:prstClr>
              </a:solidFill>
              <a:ln w="12700" cap="flat" cmpd="sng" algn="ctr">
                <a:solidFill>
                  <a:srgbClr val="ED7D31"/>
                </a:solidFill>
                <a:round/>
              </a:ln>
              <a:effectLst>
                <a:outerShdw blurRad="50800" dist="38100" dir="2700000" algn="tl" rotWithShape="0">
                  <a:srgbClr val="ED7D31">
                    <a:lumMod val="75000"/>
                    <a:alpha val="40000"/>
                  </a:srgbClr>
                </a:outerShdw>
              </a:effectLst>
            </c:sp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Blad1!$A$2:$A$3</c:f>
              <c:strCache>
                <c:ptCount val="2"/>
                <c:pt idx="0">
                  <c:v>Diensten</c:v>
                </c:pt>
                <c:pt idx="1">
                  <c:v>Productverkoop</c:v>
                </c:pt>
              </c:strCache>
            </c:strRef>
          </c:cat>
          <c:val>
            <c:numRef>
              <c:f>Blad1!$B$2:$B$3</c:f>
              <c:numCache>
                <c:formatCode>0%</c:formatCode>
                <c:ptCount val="2"/>
                <c:pt idx="0">
                  <c:v>0.86</c:v>
                </c:pt>
                <c:pt idx="1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A85-1542-B6C9-64701026D76E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B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Reeks 1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Blad1!$A$2:$A$6</c:f>
              <c:strCache>
                <c:ptCount val="5"/>
                <c:pt idx="0">
                  <c:v>Zien</c:v>
                </c:pt>
                <c:pt idx="1">
                  <c:v>Ruiken</c:v>
                </c:pt>
                <c:pt idx="2">
                  <c:v>Horen</c:v>
                </c:pt>
                <c:pt idx="3">
                  <c:v>Proeven</c:v>
                </c:pt>
                <c:pt idx="4">
                  <c:v>Voelen</c:v>
                </c:pt>
              </c:strCache>
            </c:strRef>
          </c:cat>
          <c:val>
            <c:numRef>
              <c:f>Blad1!$B$2:$B$6</c:f>
              <c:numCache>
                <c:formatCode>0%</c:formatCode>
                <c:ptCount val="5"/>
                <c:pt idx="0">
                  <c:v>0.57999999999999996</c:v>
                </c:pt>
                <c:pt idx="1">
                  <c:v>0.42</c:v>
                </c:pt>
                <c:pt idx="2">
                  <c:v>0.41</c:v>
                </c:pt>
                <c:pt idx="3">
                  <c:v>0.33</c:v>
                </c:pt>
                <c:pt idx="4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76-744D-9DE3-675AD00168F2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Kolom1</c:v>
                </c:pt>
              </c:strCache>
            </c:strRef>
          </c:tx>
          <c:invertIfNegative val="0"/>
          <c:cat>
            <c:strRef>
              <c:f>Blad1!$A$2:$A$6</c:f>
              <c:strCache>
                <c:ptCount val="5"/>
                <c:pt idx="0">
                  <c:v>Zien</c:v>
                </c:pt>
                <c:pt idx="1">
                  <c:v>Ruiken</c:v>
                </c:pt>
                <c:pt idx="2">
                  <c:v>Horen</c:v>
                </c:pt>
                <c:pt idx="3">
                  <c:v>Proeven</c:v>
                </c:pt>
                <c:pt idx="4">
                  <c:v>Voelen</c:v>
                </c:pt>
              </c:strCache>
            </c:strRef>
          </c:cat>
          <c:val>
            <c:numRef>
              <c:f>Blad1!$C$2:$C$6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1-1576-744D-9DE3-675AD00168F2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Kolom2</c:v>
                </c:pt>
              </c:strCache>
            </c:strRef>
          </c:tx>
          <c:invertIfNegative val="0"/>
          <c:cat>
            <c:strRef>
              <c:f>Blad1!$A$2:$A$6</c:f>
              <c:strCache>
                <c:ptCount val="5"/>
                <c:pt idx="0">
                  <c:v>Zien</c:v>
                </c:pt>
                <c:pt idx="1">
                  <c:v>Ruiken</c:v>
                </c:pt>
                <c:pt idx="2">
                  <c:v>Horen</c:v>
                </c:pt>
                <c:pt idx="3">
                  <c:v>Proeven</c:v>
                </c:pt>
                <c:pt idx="4">
                  <c:v>Voelen</c:v>
                </c:pt>
              </c:strCache>
            </c:strRef>
          </c:cat>
          <c:val>
            <c:numRef>
              <c:f>Blad1!$D$2:$D$6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2-1576-744D-9DE3-675AD00168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33641304"/>
        <c:axId val="-2133347880"/>
      </c:barChart>
      <c:catAx>
        <c:axId val="-21336413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2133347880"/>
        <c:crosses val="autoZero"/>
        <c:auto val="1"/>
        <c:lblAlgn val="ctr"/>
        <c:lblOffset val="100"/>
        <c:noMultiLvlLbl val="0"/>
      </c:catAx>
      <c:valAx>
        <c:axId val="-213334788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50000"/>
                  <a:alpha val="74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crossAx val="-2133641304"/>
        <c:crosses val="autoZero"/>
        <c:crossBetween val="between"/>
      </c:valAx>
      <c:spPr>
        <a:solidFill>
          <a:schemeClr val="lt1">
            <a:alpha val="70000"/>
          </a:schemeClr>
        </a:solidFill>
        <a:ln w="25400" cap="flat" cmpd="sng" algn="ctr">
          <a:noFill/>
          <a:prstDash val="solid"/>
        </a:ln>
        <a:effectLst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nl-BE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231107-660C-A245-AE3B-D32896731846}" type="datetimeFigureOut">
              <a:rPr lang="nl-BE" smtClean="0"/>
              <a:t>29/01/2026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774F29-F58D-A842-B193-5B97BFBF193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39122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8F6B1-1719-9540-AE30-2BC4EDFC8515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4609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92600" y="-11796713"/>
            <a:ext cx="2215991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911160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92600" y="-11796713"/>
            <a:ext cx="2215991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11160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92600" y="-11796713"/>
            <a:ext cx="2215991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11160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92600" y="-11796713"/>
            <a:ext cx="2215991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11160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92600" y="-11796713"/>
            <a:ext cx="2215991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8042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92600" y="-11796713"/>
            <a:ext cx="2215991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51572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8F6B1-1719-9540-AE30-2BC4EDFC8515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71622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92600" y="-11796713"/>
            <a:ext cx="2215991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1116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92600" y="-11796713"/>
            <a:ext cx="2215991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1116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ruiken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C319B-5C8C-8C42-B1CF-214A637F2A84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81999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92600" y="-11796713"/>
            <a:ext cx="2215991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11160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92600" y="-11796713"/>
            <a:ext cx="2215991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11160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92600" y="-11796713"/>
            <a:ext cx="2215991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5719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29CB7A-FD7D-657F-BC80-298CB68FCC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CD27DD4-C7B8-B78D-3976-47DA6534F2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0E49554-8BD1-27FC-C98B-CC211E31B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5C132-57B7-6848-8801-1E7849CC5251}" type="datetimeFigureOut">
              <a:rPr lang="nl-BE" smtClean="0"/>
              <a:t>29/01/2026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78958D7-D0A0-EE7D-80D1-A39CA9FEC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86D5A74-3ABC-0C0D-7FBE-AA6E8F928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EADA7-98A0-4444-9F04-19190EC269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05203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D69D9A-AC65-E396-8254-E64771FBB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21E0A91-CEE8-F89B-7608-5A79B6EA6B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9FDB132-49C7-ADD1-FC27-A50792FB4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5C132-57B7-6848-8801-1E7849CC5251}" type="datetimeFigureOut">
              <a:rPr lang="nl-BE" smtClean="0"/>
              <a:t>29/01/2026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974B522-FAD5-4B9B-840A-8F2D87110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C5762EC-3852-2BB6-AC31-3030FB2A1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EADA7-98A0-4444-9F04-19190EC269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00599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7BF367C7-7645-87FD-1A2F-356861C397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A234413-21A4-2FE2-C0A9-406AE714E8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1DB8215-B9BF-77C0-372C-809ED577E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5C132-57B7-6848-8801-1E7849CC5251}" type="datetimeFigureOut">
              <a:rPr lang="nl-BE" smtClean="0"/>
              <a:t>29/01/2026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39EBD79-CE7A-C53A-B688-A1B64C7E9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85A5C21-096F-A86F-977D-0E9122022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EADA7-98A0-4444-9F04-19190EC269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4427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g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1000" b="0" i="0">
                <a:ln>
                  <a:noFill/>
                </a:ln>
                <a:solidFill>
                  <a:schemeClr val="tx2"/>
                </a:solidFill>
                <a:latin typeface="Roboto Regular" charset="0"/>
                <a:ea typeface="Roboto Regular" charset="0"/>
                <a:cs typeface="Roboto Regular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34234"/>
      </p:ext>
    </p:extLst>
  </p:cSld>
  <p:clrMapOvr>
    <a:masterClrMapping/>
  </p:clrMapOvr>
  <p:transition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alf 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1000" b="0" i="0">
                <a:ln>
                  <a:noFill/>
                </a:ln>
                <a:solidFill>
                  <a:schemeClr val="tx2"/>
                </a:solidFill>
                <a:latin typeface="Roboto Regular" charset="0"/>
                <a:ea typeface="Roboto Regular" charset="0"/>
                <a:cs typeface="Roboto Regular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562907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972E3A-61BF-A3FC-5902-B46DCCD70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CBAF287-1613-E20B-A861-1CC0195A0A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787AFD2-2F81-F0CD-3762-168BEABD6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5C132-57B7-6848-8801-1E7849CC5251}" type="datetimeFigureOut">
              <a:rPr lang="nl-BE" smtClean="0"/>
              <a:t>29/01/2026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EB485AE-0004-1398-FAE8-3DFBD530B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A305E0-3EAB-C53B-E32D-04A6EB847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EADA7-98A0-4444-9F04-19190EC269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1847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5BED23-3B4D-7243-0563-7267B4322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08E2444-F497-A937-A904-BEE5D082C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707B0CB-DA66-D6C4-0C25-449B01C5E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5C132-57B7-6848-8801-1E7849CC5251}" type="datetimeFigureOut">
              <a:rPr lang="nl-BE" smtClean="0"/>
              <a:t>29/01/2026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AD81CA4-0E96-F70C-7C42-A316D0A57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76760E5-A1BB-C2D2-FF4E-22DA012A8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EADA7-98A0-4444-9F04-19190EC269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33941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17D1B3-C719-277A-B2B3-7464C4A8A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C9ECE49-17A0-9B3C-14EF-7721A194E6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4EDB1A7-3A17-3E6F-BFB1-78151BF679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E02DD65-3E6D-B0E3-3885-13CB64A0C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5C132-57B7-6848-8801-1E7849CC5251}" type="datetimeFigureOut">
              <a:rPr lang="nl-BE" smtClean="0"/>
              <a:t>29/01/2026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05ECA53-6070-C67B-C72E-86F0D9B4A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09DE505-05C1-A981-2BA5-8B61A40EA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EADA7-98A0-4444-9F04-19190EC269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15134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E39242-0063-A3DD-51CA-4A386EF42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7AE5A9A-CC5A-F5E7-F6C8-F83CAAF2E0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05905C1-A9D5-F5A6-4680-13C56DE5E5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480A6EF-6E79-4FD6-8655-FEBF836BA2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3AC5ED4-CB8A-64DC-8295-1A459D17C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AFFAE0F-FDDA-F588-3E75-2BBFDE9D1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5C132-57B7-6848-8801-1E7849CC5251}" type="datetimeFigureOut">
              <a:rPr lang="nl-BE" smtClean="0"/>
              <a:t>29/01/2026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C4292675-E54B-9BB7-F103-D4AEFA89F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00B318F-C6C4-A515-EB34-CAD778FC2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EADA7-98A0-4444-9F04-19190EC269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10521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FFFFF8-C8F0-ECA1-42A1-420A04F39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0BA21B9-27F2-FA9F-6ED0-948760C4B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5C132-57B7-6848-8801-1E7849CC5251}" type="datetimeFigureOut">
              <a:rPr lang="nl-BE" smtClean="0"/>
              <a:t>29/01/2026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BF60277-53B6-D663-A138-61163F55B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8E4D8CC-7B96-EEDF-5229-4FAD5BD1A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EADA7-98A0-4444-9F04-19190EC269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57096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885DADB-0EC8-70DF-E043-7B6105ABC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5C132-57B7-6848-8801-1E7849CC5251}" type="datetimeFigureOut">
              <a:rPr lang="nl-BE" smtClean="0"/>
              <a:t>29/01/2026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BD2401A-29D5-A7A4-35C9-FD944CEE3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821E54D-1185-9E66-1021-07BC1217F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EADA7-98A0-4444-9F04-19190EC269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08957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6EC4E5-9E13-F479-8E2B-8F1F744F4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7338984-66DA-45CE-919C-4D3528FC1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7B7E672-2030-8488-871E-5A1D59689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17422E7-19C2-D787-B3DC-7C30FA6D5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5C132-57B7-6848-8801-1E7849CC5251}" type="datetimeFigureOut">
              <a:rPr lang="nl-BE" smtClean="0"/>
              <a:t>29/01/2026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2F203F3-7AAD-AC65-C1B1-1D2AA27E0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A4C6DD7-AD5F-1EBE-1CCA-F8523172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EADA7-98A0-4444-9F04-19190EC269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5810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E67E59-7A14-C434-AC87-0BA470875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308C0B6-9747-9258-7E1F-E9608AF622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DD64CBB-CD42-197F-9F5F-EFEEB64051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52A2220-5DEB-BC9B-F40D-FF65B3673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5C132-57B7-6848-8801-1E7849CC5251}" type="datetimeFigureOut">
              <a:rPr lang="nl-BE" smtClean="0"/>
              <a:t>29/01/2026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093E097-3E6F-16FC-2F8F-2D9E7C057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2761446-F0A1-AF31-67DA-F4EE18E27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EADA7-98A0-4444-9F04-19190EC269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2524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A8A15B1-C43F-6174-9854-D55B1065A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078CB7D-4281-5E68-0DE8-675098175F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B17A7E3-CB1C-E10E-7A7D-E80E1E23A6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A5C132-57B7-6848-8801-1E7849CC5251}" type="datetimeFigureOut">
              <a:rPr lang="nl-BE" smtClean="0"/>
              <a:t>29/01/2026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3182499-128F-31EA-B111-3DBC9D83BC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410F426-D1FB-1575-7371-9F3204D43B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EADA7-98A0-4444-9F04-19190EC26946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01062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A857CA19-F8F0-5FA8-4A9C-50DDCCC77F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Ovaal 7"/>
          <p:cNvSpPr/>
          <p:nvPr/>
        </p:nvSpPr>
        <p:spPr>
          <a:xfrm>
            <a:off x="3255819" y="785091"/>
            <a:ext cx="5703455" cy="54956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524000" y="2705028"/>
            <a:ext cx="9144000" cy="1655762"/>
          </a:xfrm>
        </p:spPr>
        <p:txBody>
          <a:bodyPr>
            <a:normAutofit/>
          </a:bodyPr>
          <a:lstStyle/>
          <a:p>
            <a:r>
              <a:rPr lang="nl-NL" sz="4400" dirty="0">
                <a:latin typeface="Avenir Book"/>
                <a:cs typeface="Avenir Book"/>
              </a:rPr>
              <a:t>Meer verkoop </a:t>
            </a:r>
          </a:p>
          <a:p>
            <a:r>
              <a:rPr lang="nl-NL" sz="4400" dirty="0">
                <a:latin typeface="Avenir Book"/>
                <a:cs typeface="Avenir Book"/>
              </a:rPr>
              <a:t>in jouw salon</a:t>
            </a:r>
          </a:p>
        </p:txBody>
      </p:sp>
    </p:spTree>
    <p:extLst>
      <p:ext uri="{BB962C8B-B14F-4D97-AF65-F5344CB8AC3E}">
        <p14:creationId xmlns:p14="http://schemas.microsoft.com/office/powerpoint/2010/main" val="506580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AEAAQAAAAAAAAZrAAAAJGIzYTFhMWExLThkYzctNDAwOS05YTg2LWE4OWQ5NDBmZjIwOQ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68" y="1964266"/>
            <a:ext cx="10293433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graphicFrame>
        <p:nvGraphicFramePr>
          <p:cNvPr id="5" name="Tijdelijke aanduiding voor inhoud 4"/>
          <p:cNvGraphicFramePr>
            <a:graphicFrameLocks noGrp="1"/>
          </p:cNvGraphicFramePr>
          <p:nvPr>
            <p:ph idx="1"/>
          </p:nvPr>
        </p:nvGraphicFramePr>
        <p:xfrm>
          <a:off x="1981200" y="6858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79741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curve producten bij verkoo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080" y="1107704"/>
            <a:ext cx="7519237" cy="372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569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 descr="Afbeelding met overdekt, plank, vaas, Planken&#10;&#10;Door AI gegenereerde inhoud is mogelijk onjuist.">
            <a:extLst>
              <a:ext uri="{FF2B5EF4-FFF2-40B4-BE49-F238E27FC236}">
                <a16:creationId xmlns:a16="http://schemas.microsoft.com/office/drawing/2014/main" id="{2F59301F-679A-3A62-3BB8-165FB19FE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874" y="643467"/>
            <a:ext cx="4456852" cy="5571066"/>
          </a:xfrm>
          <a:prstGeom prst="rect">
            <a:avLst/>
          </a:prstGeom>
        </p:spPr>
      </p:pic>
      <p:pic>
        <p:nvPicPr>
          <p:cNvPr id="6" name="Afbeelding 5" descr="Afbeelding met overdekt, muur, keramiek, aardewerk&#10;&#10;Door AI gegenereerde inhoud is mogelijk onjuist.">
            <a:extLst>
              <a:ext uri="{FF2B5EF4-FFF2-40B4-BE49-F238E27FC236}">
                <a16:creationId xmlns:a16="http://schemas.microsoft.com/office/drawing/2014/main" id="{8DCE1173-3736-853A-3E80-95A6C547C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865" y="783166"/>
            <a:ext cx="5291667" cy="529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603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 descr="bd7156d8288f65a831eaf3c2e67f78a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366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jdelijke aanduiding voor afbeelding 2" descr="achtergrond.jpg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35747082-E8BF-F54C-6F59-548C454ECA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0"/>
            <a:ext cx="6350000" cy="6858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372117" y="2716063"/>
            <a:ext cx="3966907" cy="1516107"/>
          </a:xfrm>
          <a:prstGeom prst="rect">
            <a:avLst/>
          </a:prstGeom>
          <a:noFill/>
        </p:spPr>
        <p:txBody>
          <a:bodyPr wrap="square" lIns="38405" tIns="19202" rIns="38405" bIns="19202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Product</a:t>
            </a:r>
          </a:p>
          <a:p>
            <a:pPr algn="ctr"/>
            <a:r>
              <a:rPr lang="en-US" sz="3200" b="1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Presentatie</a:t>
            </a:r>
            <a:r>
              <a:rPr lang="en-US" sz="32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&amp;</a:t>
            </a:r>
          </a:p>
          <a:p>
            <a:pPr algn="ctr"/>
            <a:r>
              <a:rPr lang="en-US" sz="3200" b="1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beleving</a:t>
            </a:r>
            <a:endParaRPr lang="en-US" sz="3200" b="1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5" name="Google Shape;97;p18"/>
          <p:cNvSpPr txBox="1">
            <a:spLocks/>
          </p:cNvSpPr>
          <p:nvPr/>
        </p:nvSpPr>
        <p:spPr>
          <a:xfrm>
            <a:off x="1503054" y="1413186"/>
            <a:ext cx="4338690" cy="4730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2"/>
              <a:buChar char="ü"/>
            </a:pPr>
            <a:r>
              <a:rPr lang="nl-NL" dirty="0">
                <a:latin typeface="Avenir Book"/>
                <a:cs typeface="Avenir Book"/>
              </a:rPr>
              <a:t>Rechter kant &amp; ooghoogte</a:t>
            </a:r>
          </a:p>
          <a:p>
            <a:pPr marL="0" indent="0">
              <a:buNone/>
            </a:pPr>
            <a:endParaRPr lang="nl-NL" dirty="0">
              <a:latin typeface="Avenir Book"/>
              <a:cs typeface="Avenir Book"/>
            </a:endParaRPr>
          </a:p>
          <a:p>
            <a:pPr>
              <a:buFont typeface="Wingdings" charset="2"/>
              <a:buChar char="ü"/>
            </a:pPr>
            <a:r>
              <a:rPr lang="nl-NL" dirty="0">
                <a:latin typeface="Avenir Book"/>
                <a:cs typeface="Avenir Book"/>
              </a:rPr>
              <a:t>Duidelijke prijsaanduiding</a:t>
            </a:r>
          </a:p>
          <a:p>
            <a:pPr>
              <a:buFont typeface="Wingdings" charset="2"/>
              <a:buChar char="ü"/>
            </a:pPr>
            <a:endParaRPr lang="nl-NL" dirty="0">
              <a:latin typeface="Avenir Book"/>
              <a:cs typeface="Avenir Book"/>
            </a:endParaRPr>
          </a:p>
          <a:p>
            <a:pPr>
              <a:buFont typeface="Wingdings" charset="2"/>
              <a:buChar char="ü"/>
            </a:pPr>
            <a:r>
              <a:rPr lang="nl-NL" dirty="0">
                <a:latin typeface="Avenir Book"/>
                <a:cs typeface="Avenir Book"/>
              </a:rPr>
              <a:t>Product van de maand (</a:t>
            </a:r>
            <a:r>
              <a:rPr lang="nl-NL" dirty="0" err="1">
                <a:latin typeface="Avenir Book"/>
                <a:cs typeface="Avenir Book"/>
              </a:rPr>
              <a:t>social</a:t>
            </a:r>
            <a:r>
              <a:rPr lang="nl-NL" dirty="0">
                <a:latin typeface="Avenir Book"/>
                <a:cs typeface="Avenir Book"/>
              </a:rPr>
              <a:t> media en team)</a:t>
            </a:r>
          </a:p>
          <a:p>
            <a:pPr marL="0" indent="0">
              <a:buNone/>
            </a:pPr>
            <a:endParaRPr lang="nl-NL" dirty="0">
              <a:latin typeface="Avenir Book"/>
              <a:cs typeface="Avenir Book"/>
            </a:endParaRPr>
          </a:p>
        </p:txBody>
      </p:sp>
      <p:sp>
        <p:nvSpPr>
          <p:cNvPr id="18" name="Oval 7"/>
          <p:cNvSpPr/>
          <p:nvPr/>
        </p:nvSpPr>
        <p:spPr>
          <a:xfrm>
            <a:off x="6880629" y="1987686"/>
            <a:ext cx="2982039" cy="2815898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1381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afbeelding 3" descr="pexels-photo-127420.jpg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67" r="5567"/>
          <a:stretch>
            <a:fillRect/>
          </a:stretch>
        </p:blipFill>
        <p:spPr/>
      </p:pic>
      <p:sp>
        <p:nvSpPr>
          <p:cNvPr id="8" name="Rectangle 7"/>
          <p:cNvSpPr/>
          <p:nvPr/>
        </p:nvSpPr>
        <p:spPr>
          <a:xfrm>
            <a:off x="2505926" y="1524000"/>
            <a:ext cx="7180148" cy="381000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898588" y="2574610"/>
            <a:ext cx="4398202" cy="1700773"/>
          </a:xfrm>
          <a:prstGeom prst="rect">
            <a:avLst/>
          </a:prstGeom>
          <a:noFill/>
        </p:spPr>
        <p:txBody>
          <a:bodyPr wrap="square" lIns="38405" tIns="19202" rIns="38405" bIns="19202" rtlCol="0">
            <a:spAutoFit/>
          </a:bodyPr>
          <a:lstStyle/>
          <a:p>
            <a:pPr algn="ctr"/>
            <a:r>
              <a:rPr lang="nl-NL" sz="5400" dirty="0">
                <a:solidFill>
                  <a:schemeClr val="bg1"/>
                </a:solidFill>
              </a:rPr>
              <a:t>VERTROUWEN OPBOUWEN</a:t>
            </a:r>
            <a:endParaRPr lang="en-US" sz="5400" b="1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747953"/>
      </p:ext>
    </p:extLst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jdelijke aanduiding voor afbeelding 2" descr="achtergrond.jpg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DB2389E7-372F-FB53-193F-6C905DC3ED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2000" y="-1"/>
            <a:ext cx="6350000" cy="694449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372117" y="2918512"/>
            <a:ext cx="3966907" cy="1023664"/>
          </a:xfrm>
          <a:prstGeom prst="rect">
            <a:avLst/>
          </a:prstGeom>
          <a:noFill/>
        </p:spPr>
        <p:txBody>
          <a:bodyPr wrap="square" lIns="38405" tIns="19202" rIns="38405" bIns="19202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Stel</a:t>
            </a:r>
            <a:r>
              <a:rPr lang="en-US" sz="32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</a:t>
            </a:r>
          </a:p>
          <a:p>
            <a:pPr algn="ctr"/>
            <a:r>
              <a:rPr lang="en-US" sz="3200" b="1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vragen</a:t>
            </a:r>
            <a:endParaRPr lang="en-US" sz="3200" b="1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5" name="Google Shape;97;p18"/>
          <p:cNvSpPr txBox="1">
            <a:spLocks/>
          </p:cNvSpPr>
          <p:nvPr/>
        </p:nvSpPr>
        <p:spPr>
          <a:xfrm>
            <a:off x="951470" y="1106847"/>
            <a:ext cx="4338690" cy="4730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2"/>
              <a:buChar char="ü"/>
            </a:pPr>
            <a:r>
              <a:rPr lang="nl-NL" dirty="0">
                <a:latin typeface="Avenir Book"/>
                <a:cs typeface="Avenir Book"/>
              </a:rPr>
              <a:t>Hoe ziet jouw ochtendroutine er uit?</a:t>
            </a:r>
          </a:p>
          <a:p>
            <a:pPr>
              <a:buFont typeface="Wingdings" charset="2"/>
              <a:buChar char="ü"/>
            </a:pPr>
            <a:endParaRPr lang="nl-NL" dirty="0">
              <a:latin typeface="Avenir Book"/>
              <a:cs typeface="Avenir Book"/>
            </a:endParaRPr>
          </a:p>
          <a:p>
            <a:pPr>
              <a:buFont typeface="Wingdings" charset="2"/>
              <a:buChar char="ü"/>
            </a:pPr>
            <a:r>
              <a:rPr lang="nl-NL" dirty="0">
                <a:latin typeface="Avenir Book"/>
                <a:cs typeface="Avenir Book"/>
              </a:rPr>
              <a:t>Welke verzorging gebruikt u nu?</a:t>
            </a:r>
          </a:p>
          <a:p>
            <a:pPr>
              <a:buFont typeface="Wingdings" charset="2"/>
              <a:buChar char="ü"/>
            </a:pPr>
            <a:endParaRPr lang="nl-NL" dirty="0">
              <a:latin typeface="Avenir Book"/>
              <a:cs typeface="Avenir Book"/>
            </a:endParaRPr>
          </a:p>
          <a:p>
            <a:pPr>
              <a:buFont typeface="Wingdings" charset="2"/>
              <a:buChar char="ü"/>
            </a:pPr>
            <a:r>
              <a:rPr lang="nl-NL" dirty="0">
                <a:latin typeface="Avenir Book"/>
                <a:cs typeface="Avenir Book"/>
              </a:rPr>
              <a:t>Heeft u wel vaker last van …</a:t>
            </a:r>
          </a:p>
        </p:txBody>
      </p:sp>
      <p:sp>
        <p:nvSpPr>
          <p:cNvPr id="18" name="Oval 7"/>
          <p:cNvSpPr/>
          <p:nvPr/>
        </p:nvSpPr>
        <p:spPr>
          <a:xfrm>
            <a:off x="6880629" y="1987686"/>
            <a:ext cx="2982039" cy="2815898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456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jdelijke aanduiding voor afbeelding 2" descr="pexels-photo-286951.jpg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577" b="20577"/>
          <a:stretch>
            <a:fillRect/>
          </a:stretch>
        </p:blipFill>
        <p:spPr/>
      </p:pic>
      <p:sp>
        <p:nvSpPr>
          <p:cNvPr id="8" name="Rectangle 7"/>
          <p:cNvSpPr/>
          <p:nvPr/>
        </p:nvSpPr>
        <p:spPr>
          <a:xfrm>
            <a:off x="2505926" y="1524000"/>
            <a:ext cx="7180148" cy="381000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646868" y="1601902"/>
            <a:ext cx="6884461" cy="3732098"/>
          </a:xfrm>
          <a:prstGeom prst="rect">
            <a:avLst/>
          </a:prstGeom>
          <a:noFill/>
        </p:spPr>
        <p:txBody>
          <a:bodyPr wrap="square" lIns="38405" tIns="19202" rIns="38405" bIns="19202" rtlCol="0">
            <a:spAutoFit/>
          </a:bodyPr>
          <a:lstStyle/>
          <a:p>
            <a:pPr algn="ctr"/>
            <a:r>
              <a:rPr lang="nl-NL" sz="4400" dirty="0">
                <a:solidFill>
                  <a:schemeClr val="bg1"/>
                </a:solidFill>
                <a:latin typeface="Avenir Book"/>
                <a:cs typeface="Avenir Book"/>
              </a:rPr>
              <a:t>GELOOFWAARDIG ADVIES = </a:t>
            </a:r>
          </a:p>
          <a:p>
            <a:pPr algn="ctr"/>
            <a:endParaRPr lang="nl-NL" sz="4800" dirty="0">
              <a:solidFill>
                <a:schemeClr val="bg1"/>
              </a:solidFill>
              <a:latin typeface="Avenir Book"/>
              <a:cs typeface="Avenir Book"/>
            </a:endParaRPr>
          </a:p>
          <a:p>
            <a:pPr algn="ctr"/>
            <a:r>
              <a:rPr lang="nl-NL" sz="4800" dirty="0">
                <a:solidFill>
                  <a:schemeClr val="bg1"/>
                </a:solidFill>
                <a:latin typeface="Avenir Book"/>
                <a:ea typeface="Montserrat" charset="0"/>
                <a:cs typeface="Avenir Book"/>
              </a:rPr>
              <a:t>EIGENSCHAP + MEERWAARDE</a:t>
            </a:r>
            <a:endParaRPr lang="en-US" sz="4800" dirty="0">
              <a:solidFill>
                <a:schemeClr val="bg1"/>
              </a:solidFill>
              <a:latin typeface="Avenir Book"/>
              <a:ea typeface="Montserrat" charset="0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2952168659"/>
      </p:ext>
    </p:extLst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jdelijke aanduiding voor afbeelding 2" descr="achtergrond.jpg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DB2389E7-372F-FB53-193F-6C905DC3ED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2000" y="-1"/>
            <a:ext cx="6350000" cy="694449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372117" y="2918512"/>
            <a:ext cx="3966907" cy="1023664"/>
          </a:xfrm>
          <a:prstGeom prst="rect">
            <a:avLst/>
          </a:prstGeom>
          <a:noFill/>
        </p:spPr>
        <p:txBody>
          <a:bodyPr wrap="square" lIns="38405" tIns="19202" rIns="38405" bIns="19202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Ideale</a:t>
            </a:r>
            <a:endParaRPr lang="en-US" sz="3200" b="1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algn="ctr"/>
            <a:r>
              <a:rPr lang="en-US" sz="3200" b="1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volgorde</a:t>
            </a:r>
            <a:endParaRPr lang="en-US" sz="3200" b="1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5" name="Google Shape;97;p18"/>
          <p:cNvSpPr txBox="1">
            <a:spLocks/>
          </p:cNvSpPr>
          <p:nvPr/>
        </p:nvSpPr>
        <p:spPr>
          <a:xfrm>
            <a:off x="951470" y="1106847"/>
            <a:ext cx="4338690" cy="4730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2"/>
              <a:buChar char="ü"/>
            </a:pPr>
            <a:r>
              <a:rPr lang="nl-NL" dirty="0">
                <a:latin typeface="Avenir Book"/>
                <a:cs typeface="Avenir Book"/>
              </a:rPr>
              <a:t>Wat, prijs, hoe of hoe lang</a:t>
            </a:r>
          </a:p>
          <a:p>
            <a:pPr>
              <a:buFont typeface="Wingdings" charset="2"/>
              <a:buChar char="ü"/>
            </a:pPr>
            <a:endParaRPr lang="nl-NL" dirty="0">
              <a:latin typeface="Avenir Book"/>
              <a:cs typeface="Avenir Book"/>
            </a:endParaRPr>
          </a:p>
          <a:p>
            <a:pPr>
              <a:buFont typeface="Wingdings" charset="2"/>
              <a:buChar char="ü"/>
            </a:pPr>
            <a:r>
              <a:rPr lang="nl-NL" dirty="0">
                <a:latin typeface="Avenir Book"/>
                <a:cs typeface="Avenir Book"/>
              </a:rPr>
              <a:t>Specifieke eigenschap</a:t>
            </a:r>
          </a:p>
          <a:p>
            <a:pPr>
              <a:buFont typeface="Wingdings" charset="2"/>
              <a:buChar char="ü"/>
            </a:pPr>
            <a:endParaRPr lang="nl-NL" dirty="0">
              <a:latin typeface="Avenir Book"/>
              <a:cs typeface="Avenir Book"/>
            </a:endParaRPr>
          </a:p>
          <a:p>
            <a:pPr>
              <a:buFont typeface="Wingdings" charset="2"/>
              <a:buChar char="ü"/>
            </a:pPr>
            <a:r>
              <a:rPr lang="nl-NL" dirty="0">
                <a:latin typeface="Avenir Book"/>
                <a:cs typeface="Avenir Book"/>
              </a:rPr>
              <a:t>Overtuigende meerwaarde</a:t>
            </a:r>
          </a:p>
        </p:txBody>
      </p:sp>
      <p:sp>
        <p:nvSpPr>
          <p:cNvPr id="18" name="Oval 7"/>
          <p:cNvSpPr/>
          <p:nvPr/>
        </p:nvSpPr>
        <p:spPr>
          <a:xfrm>
            <a:off x="6880629" y="1987686"/>
            <a:ext cx="2982039" cy="2815898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1948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tarif-coiffure-mariage-141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211" y="-69816"/>
            <a:ext cx="12443254" cy="6944528"/>
          </a:xfrm>
          <a:prstGeom prst="rect">
            <a:avLst/>
          </a:prstGeom>
        </p:spPr>
      </p:pic>
      <p:sp>
        <p:nvSpPr>
          <p:cNvPr id="5" name="Rectangle 7"/>
          <p:cNvSpPr/>
          <p:nvPr/>
        </p:nvSpPr>
        <p:spPr>
          <a:xfrm>
            <a:off x="2505926" y="1524000"/>
            <a:ext cx="7180148" cy="381000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/>
            <a:endParaRPr lang="en-US"/>
          </a:p>
        </p:txBody>
      </p:sp>
      <p:sp>
        <p:nvSpPr>
          <p:cNvPr id="6" name="TextBox 13"/>
          <p:cNvSpPr txBox="1"/>
          <p:nvPr/>
        </p:nvSpPr>
        <p:spPr>
          <a:xfrm>
            <a:off x="2646868" y="2927031"/>
            <a:ext cx="6884461" cy="715887"/>
          </a:xfrm>
          <a:prstGeom prst="rect">
            <a:avLst/>
          </a:prstGeom>
          <a:noFill/>
        </p:spPr>
        <p:txBody>
          <a:bodyPr wrap="square" lIns="38405" tIns="19202" rIns="38405" bIns="19202" rtlCol="0">
            <a:spAutoFit/>
          </a:bodyPr>
          <a:lstStyle/>
          <a:p>
            <a:pPr algn="ctr"/>
            <a:r>
              <a:rPr lang="nl-NL" sz="4400" dirty="0">
                <a:solidFill>
                  <a:schemeClr val="bg1"/>
                </a:solidFill>
                <a:latin typeface="Avenir Book"/>
                <a:cs typeface="Avenir Book"/>
              </a:rPr>
              <a:t>DURF AFSLUITEN</a:t>
            </a:r>
            <a:endParaRPr lang="en-US" sz="4800" dirty="0">
              <a:solidFill>
                <a:schemeClr val="bg1"/>
              </a:solidFill>
              <a:latin typeface="Avenir Book"/>
              <a:ea typeface="Montserrat" charset="0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4155420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739BE258-F4D1-0FAC-42DA-7FF899231E3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5556" r="5556"/>
          <a:stretch>
            <a:fillRect/>
          </a:stretch>
        </p:blipFill>
        <p:spPr>
          <a:xfrm>
            <a:off x="6096000" y="0"/>
            <a:ext cx="6096000" cy="6858000"/>
          </a:xfrm>
        </p:spPr>
      </p:pic>
      <p:sp>
        <p:nvSpPr>
          <p:cNvPr id="16" name="TextBox 15"/>
          <p:cNvSpPr txBox="1"/>
          <p:nvPr/>
        </p:nvSpPr>
        <p:spPr>
          <a:xfrm>
            <a:off x="7178261" y="3042428"/>
            <a:ext cx="3966907" cy="531222"/>
          </a:xfrm>
          <a:prstGeom prst="rect">
            <a:avLst/>
          </a:prstGeom>
          <a:noFill/>
        </p:spPr>
        <p:txBody>
          <a:bodyPr wrap="square" lIns="38405" tIns="19202" rIns="38405" bIns="19202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Hoe?</a:t>
            </a:r>
          </a:p>
        </p:txBody>
      </p:sp>
      <p:sp>
        <p:nvSpPr>
          <p:cNvPr id="15" name="Google Shape;97;p18"/>
          <p:cNvSpPr txBox="1">
            <a:spLocks/>
          </p:cNvSpPr>
          <p:nvPr/>
        </p:nvSpPr>
        <p:spPr>
          <a:xfrm>
            <a:off x="690209" y="1063600"/>
            <a:ext cx="5159574" cy="4730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457200">
              <a:lnSpc>
                <a:spcPct val="150000"/>
              </a:lnSpc>
              <a:buFont typeface="Wingdings" charset="2"/>
              <a:buChar char="ü"/>
            </a:pPr>
            <a:r>
              <a:rPr lang="nl-NL" sz="2800" dirty="0">
                <a:latin typeface="Avenir Book"/>
                <a:cs typeface="Avenir Book"/>
              </a:rPr>
              <a:t>Duurdere diensten adviseren</a:t>
            </a:r>
          </a:p>
          <a:p>
            <a:pPr indent="-457200">
              <a:lnSpc>
                <a:spcPct val="150000"/>
              </a:lnSpc>
              <a:buFont typeface="Wingdings" charset="2"/>
              <a:buChar char="ü"/>
            </a:pPr>
            <a:r>
              <a:rPr lang="nl-NL" sz="2800" dirty="0">
                <a:latin typeface="Avenir Book"/>
                <a:cs typeface="Avenir Book"/>
              </a:rPr>
              <a:t>Extra’s tijdens dienst</a:t>
            </a:r>
          </a:p>
          <a:p>
            <a:pPr indent="-457200">
              <a:lnSpc>
                <a:spcPct val="150000"/>
              </a:lnSpc>
              <a:buFont typeface="Wingdings" charset="2"/>
              <a:buChar char="ü"/>
            </a:pPr>
            <a:r>
              <a:rPr lang="nl-NL" sz="2800" dirty="0">
                <a:latin typeface="Avenir Book"/>
                <a:cs typeface="Avenir Book"/>
              </a:rPr>
              <a:t>Meer producten</a:t>
            </a:r>
          </a:p>
        </p:txBody>
      </p:sp>
      <p:sp>
        <p:nvSpPr>
          <p:cNvPr id="18" name="Oval 7"/>
          <p:cNvSpPr/>
          <p:nvPr/>
        </p:nvSpPr>
        <p:spPr>
          <a:xfrm>
            <a:off x="7670696" y="2021051"/>
            <a:ext cx="2982039" cy="2815898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0863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jdelijke aanduiding voor afbeelding 2" descr="achtergrond.jpg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8DDDBA38-1AFE-E247-432B-A4223DB760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9000" y="-48470"/>
            <a:ext cx="6350000" cy="690646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372117" y="3126531"/>
            <a:ext cx="3966907" cy="531222"/>
          </a:xfrm>
          <a:prstGeom prst="rect">
            <a:avLst/>
          </a:prstGeom>
          <a:noFill/>
        </p:spPr>
        <p:txBody>
          <a:bodyPr wrap="square" lIns="38405" tIns="19202" rIns="38405" bIns="19202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Bezwaren</a:t>
            </a:r>
            <a:endParaRPr lang="en-US" sz="3200" b="1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8" name="Oval 7"/>
          <p:cNvSpPr/>
          <p:nvPr/>
        </p:nvSpPr>
        <p:spPr>
          <a:xfrm>
            <a:off x="6880629" y="1987686"/>
            <a:ext cx="2982039" cy="2815898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/>
            <a:endParaRPr lang="en-US"/>
          </a:p>
        </p:txBody>
      </p:sp>
      <p:sp>
        <p:nvSpPr>
          <p:cNvPr id="6" name="Tekstvak 5"/>
          <p:cNvSpPr txBox="1">
            <a:spLocks noChangeArrowheads="1"/>
          </p:cNvSpPr>
          <p:nvPr/>
        </p:nvSpPr>
        <p:spPr bwMode="auto">
          <a:xfrm>
            <a:off x="3293244" y="3869761"/>
            <a:ext cx="2222086" cy="78232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nl-NL" sz="2800" b="1" dirty="0">
                <a:latin typeface="Avenir Book"/>
                <a:ea typeface="ＭＳ 明朝" charset="-128"/>
                <a:cs typeface="Avenir Book"/>
              </a:rPr>
              <a:t>Bevestigen</a:t>
            </a:r>
            <a:endParaRPr lang="nl-NL" sz="2800" dirty="0">
              <a:latin typeface="Avenir Book"/>
              <a:ea typeface="ＭＳ 明朝" charset="-128"/>
              <a:cs typeface="Avenir Book"/>
            </a:endParaRPr>
          </a:p>
        </p:txBody>
      </p:sp>
      <p:sp>
        <p:nvSpPr>
          <p:cNvPr id="7" name="Tekstvak 6"/>
          <p:cNvSpPr txBox="1">
            <a:spLocks noChangeArrowheads="1"/>
          </p:cNvSpPr>
          <p:nvPr/>
        </p:nvSpPr>
        <p:spPr bwMode="auto">
          <a:xfrm>
            <a:off x="1646519" y="1373557"/>
            <a:ext cx="2284046" cy="642258"/>
          </a:xfrm>
          <a:prstGeom prst="rect">
            <a:avLst/>
          </a:prstGeom>
          <a:solidFill>
            <a:schemeClr val="lt1">
              <a:lumMod val="100000"/>
              <a:lumOff val="0"/>
            </a:schemeClr>
          </a:solidFill>
          <a:ln w="3175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868686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nl-BE" sz="3200" b="1" dirty="0">
                <a:latin typeface="Avenir Book"/>
                <a:ea typeface="Cambria" charset="0"/>
                <a:cs typeface="Avenir Book"/>
              </a:rPr>
              <a:t>Analyse</a:t>
            </a:r>
            <a:endParaRPr lang="nl-NL" sz="1100" dirty="0">
              <a:latin typeface="Avenir Book"/>
              <a:ea typeface="Cambria" charset="0"/>
              <a:cs typeface="Avenir Book"/>
            </a:endParaRPr>
          </a:p>
        </p:txBody>
      </p:sp>
      <p:sp>
        <p:nvSpPr>
          <p:cNvPr id="9" name="Pijl omlaag 8"/>
          <p:cNvSpPr>
            <a:spLocks noChangeArrowheads="1"/>
          </p:cNvSpPr>
          <p:nvPr/>
        </p:nvSpPr>
        <p:spPr bwMode="auto">
          <a:xfrm rot="19838626">
            <a:off x="3563244" y="2196986"/>
            <a:ext cx="839573" cy="1388334"/>
          </a:xfrm>
          <a:prstGeom prst="downArrow">
            <a:avLst>
              <a:gd name="adj1" fmla="val 50000"/>
              <a:gd name="adj2" fmla="val 49413"/>
            </a:avLst>
          </a:prstGeom>
          <a:solidFill>
            <a:schemeClr val="lt1">
              <a:lumMod val="100000"/>
              <a:lumOff val="0"/>
            </a:schemeClr>
          </a:solidFill>
          <a:ln w="12700">
            <a:solidFill>
              <a:srgbClr val="D00054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868686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rot="0" vert="eaVert" wrap="square" lIns="91440" tIns="45720" rIns="91440" bIns="45720" anchor="t" anchorCtr="0" upright="1">
            <a:noAutofit/>
          </a:bodyPr>
          <a:lstStyle/>
          <a:p>
            <a:pPr algn="ctr"/>
            <a:endParaRPr lang="nl-NL"/>
          </a:p>
        </p:txBody>
      </p:sp>
      <p:sp>
        <p:nvSpPr>
          <p:cNvPr id="10" name="Tekstvak 9"/>
          <p:cNvSpPr txBox="1">
            <a:spLocks noChangeArrowheads="1"/>
          </p:cNvSpPr>
          <p:nvPr/>
        </p:nvSpPr>
        <p:spPr bwMode="auto">
          <a:xfrm>
            <a:off x="481500" y="3869761"/>
            <a:ext cx="2462907" cy="741338"/>
          </a:xfrm>
          <a:prstGeom prst="rect">
            <a:avLst/>
          </a:prstGeom>
          <a:noFill/>
          <a:ln w="3175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nl-NL" sz="2800" b="1" dirty="0">
                <a:latin typeface="Avenir Book"/>
                <a:ea typeface="ＭＳ 明朝" charset="-128"/>
                <a:cs typeface="Avenir Book"/>
              </a:rPr>
              <a:t>Weerleggen</a:t>
            </a:r>
            <a:endParaRPr lang="nl-NL" sz="2800" dirty="0">
              <a:latin typeface="Avenir Book"/>
              <a:ea typeface="ＭＳ 明朝" charset="-128"/>
              <a:cs typeface="Avenir Book"/>
            </a:endParaRPr>
          </a:p>
        </p:txBody>
      </p:sp>
      <p:sp>
        <p:nvSpPr>
          <p:cNvPr id="11" name="Pijl omlaag 10"/>
          <p:cNvSpPr>
            <a:spLocks noChangeArrowheads="1"/>
          </p:cNvSpPr>
          <p:nvPr/>
        </p:nvSpPr>
        <p:spPr bwMode="auto">
          <a:xfrm rot="1250105">
            <a:off x="1433189" y="2248621"/>
            <a:ext cx="839573" cy="1388334"/>
          </a:xfrm>
          <a:prstGeom prst="downArrow">
            <a:avLst>
              <a:gd name="adj1" fmla="val 50000"/>
              <a:gd name="adj2" fmla="val 49413"/>
            </a:avLst>
          </a:prstGeom>
          <a:solidFill>
            <a:schemeClr val="lt1">
              <a:lumMod val="100000"/>
              <a:lumOff val="0"/>
            </a:schemeClr>
          </a:solidFill>
          <a:ln w="12700">
            <a:solidFill>
              <a:srgbClr val="D00054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868686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rot="0" vert="eaVert" wrap="square" lIns="91440" tIns="45720" rIns="91440" bIns="45720" anchor="t" anchorCtr="0" upright="1">
            <a:noAutofit/>
          </a:bodyPr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53400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jdelijke aanduiding voor afbeelding 2" descr="achtergrond.jpg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9E50E510-3AC6-5A6B-1D12-96409B548E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2000" y="-1"/>
            <a:ext cx="6350000" cy="706806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372117" y="2881704"/>
            <a:ext cx="3966907" cy="1023664"/>
          </a:xfrm>
          <a:prstGeom prst="rect">
            <a:avLst/>
          </a:prstGeom>
          <a:noFill/>
        </p:spPr>
        <p:txBody>
          <a:bodyPr wrap="square" lIns="38405" tIns="19202" rIns="38405" bIns="19202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Het is </a:t>
            </a:r>
            <a:r>
              <a:rPr lang="en-US" sz="3200" b="1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te</a:t>
            </a:r>
            <a:endParaRPr lang="en-US" sz="3200" b="1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algn="ctr"/>
            <a:r>
              <a:rPr lang="en-US" sz="3200" b="1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Duur</a:t>
            </a:r>
            <a:r>
              <a:rPr lang="en-US" sz="32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!</a:t>
            </a:r>
          </a:p>
        </p:txBody>
      </p:sp>
      <p:sp>
        <p:nvSpPr>
          <p:cNvPr id="15" name="Google Shape;97;p18"/>
          <p:cNvSpPr txBox="1">
            <a:spLocks/>
          </p:cNvSpPr>
          <p:nvPr/>
        </p:nvSpPr>
        <p:spPr>
          <a:xfrm>
            <a:off x="1028770" y="1063600"/>
            <a:ext cx="4338690" cy="4730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2"/>
              <a:buChar char="ü"/>
            </a:pPr>
            <a:r>
              <a:rPr lang="nl-NL" sz="2400" dirty="0">
                <a:latin typeface="Avenir Book"/>
                <a:cs typeface="Avenir Book"/>
              </a:rPr>
              <a:t>Te duur in vergelijking met wat?</a:t>
            </a:r>
          </a:p>
          <a:p>
            <a:pPr>
              <a:buFont typeface="Wingdings" charset="2"/>
              <a:buChar char="ü"/>
            </a:pPr>
            <a:endParaRPr lang="nl-NL" sz="2400" dirty="0">
              <a:latin typeface="Avenir Book"/>
              <a:cs typeface="Avenir Book"/>
            </a:endParaRPr>
          </a:p>
          <a:p>
            <a:pPr>
              <a:buFont typeface="Wingdings" charset="2"/>
              <a:buChar char="ü"/>
            </a:pPr>
            <a:r>
              <a:rPr lang="nl-NL" sz="2400" dirty="0">
                <a:latin typeface="Avenir Book"/>
                <a:cs typeface="Avenir Book"/>
              </a:rPr>
              <a:t>Te duur? (stilte)</a:t>
            </a:r>
          </a:p>
          <a:p>
            <a:pPr>
              <a:buFont typeface="Wingdings" charset="2"/>
              <a:buChar char="ü"/>
            </a:pPr>
            <a:endParaRPr lang="nl-NL" sz="2400" dirty="0">
              <a:latin typeface="Avenir Book"/>
              <a:cs typeface="Avenir Book"/>
            </a:endParaRPr>
          </a:p>
          <a:p>
            <a:pPr>
              <a:buFont typeface="Wingdings" charset="2"/>
              <a:buChar char="ü"/>
            </a:pPr>
            <a:r>
              <a:rPr lang="nl-NL" sz="2400" dirty="0">
                <a:latin typeface="Avenir Book"/>
                <a:cs typeface="Avenir Book"/>
              </a:rPr>
              <a:t>Ik ben het met u eens dat het een relatief hoog bedrag is. Met deze </a:t>
            </a:r>
            <a:r>
              <a:rPr lang="nl-NL" sz="2400" dirty="0" err="1">
                <a:latin typeface="Avenir Book"/>
                <a:cs typeface="Avenir Book"/>
              </a:rPr>
              <a:t>verzorgingsset</a:t>
            </a:r>
            <a:r>
              <a:rPr lang="nl-NL" sz="2400" dirty="0">
                <a:latin typeface="Avenir Book"/>
                <a:cs typeface="Avenir Book"/>
              </a:rPr>
              <a:t> heb je dan ook geen andere producten meer nodig</a:t>
            </a:r>
          </a:p>
        </p:txBody>
      </p:sp>
      <p:sp>
        <p:nvSpPr>
          <p:cNvPr id="18" name="Oval 7"/>
          <p:cNvSpPr/>
          <p:nvPr/>
        </p:nvSpPr>
        <p:spPr>
          <a:xfrm>
            <a:off x="6880629" y="1987686"/>
            <a:ext cx="2982039" cy="2815898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852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jdelijke aanduiding voor afbeelding 2" descr="achtergrond.jpg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D243B632-6618-3405-C9CC-A6120A3A1C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9000" y="0"/>
            <a:ext cx="6350000" cy="6858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372117" y="2697658"/>
            <a:ext cx="3966907" cy="1516107"/>
          </a:xfrm>
          <a:prstGeom prst="rect">
            <a:avLst/>
          </a:prstGeom>
          <a:noFill/>
        </p:spPr>
        <p:txBody>
          <a:bodyPr wrap="square" lIns="38405" tIns="19202" rIns="38405" bIns="19202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Ik</a:t>
            </a:r>
            <a:r>
              <a:rPr lang="en-US" sz="32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wil</a:t>
            </a:r>
            <a:r>
              <a:rPr lang="en-US" sz="32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er</a:t>
            </a:r>
            <a:r>
              <a:rPr lang="en-US" sz="32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nog</a:t>
            </a:r>
            <a:endParaRPr lang="en-US" sz="3200" b="1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even over </a:t>
            </a:r>
            <a:r>
              <a:rPr lang="en-US" sz="3200" b="1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nadenken</a:t>
            </a:r>
            <a:endParaRPr lang="en-US" sz="3200" b="1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5" name="Google Shape;97;p18"/>
          <p:cNvSpPr txBox="1">
            <a:spLocks/>
          </p:cNvSpPr>
          <p:nvPr/>
        </p:nvSpPr>
        <p:spPr>
          <a:xfrm>
            <a:off x="1053483" y="1090311"/>
            <a:ext cx="4338690" cy="4730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2"/>
              <a:buChar char="ü"/>
            </a:pPr>
            <a:r>
              <a:rPr lang="nl-NL" sz="2400" dirty="0">
                <a:latin typeface="Avenir Book"/>
                <a:cs typeface="Avenir Book"/>
              </a:rPr>
              <a:t>Waarover heeft u nog uw bedenkingen?</a:t>
            </a:r>
          </a:p>
          <a:p>
            <a:pPr>
              <a:buFont typeface="Wingdings" charset="2"/>
              <a:buChar char="ü"/>
            </a:pPr>
            <a:endParaRPr lang="nl-NL" sz="2400" dirty="0">
              <a:latin typeface="Avenir Book"/>
              <a:cs typeface="Avenir Book"/>
            </a:endParaRPr>
          </a:p>
          <a:p>
            <a:pPr>
              <a:buFont typeface="Wingdings" charset="2"/>
              <a:buChar char="ü"/>
            </a:pPr>
            <a:r>
              <a:rPr lang="nl-NL" sz="2400" dirty="0">
                <a:latin typeface="Avenir Book"/>
                <a:cs typeface="Avenir Book"/>
              </a:rPr>
              <a:t>Ik begrijp dat je er nog even over wil nadenken, zal ik in tussentijd documentatie/staaltjes meegeven?</a:t>
            </a:r>
          </a:p>
          <a:p>
            <a:pPr>
              <a:buFont typeface="Wingdings" charset="2"/>
              <a:buChar char="ü"/>
            </a:pPr>
            <a:endParaRPr lang="nl-NL" sz="2400" dirty="0">
              <a:latin typeface="Avenir Book"/>
              <a:cs typeface="Avenir Book"/>
            </a:endParaRPr>
          </a:p>
          <a:p>
            <a:pPr>
              <a:buFont typeface="Wingdings" charset="2"/>
              <a:buChar char="ü"/>
            </a:pPr>
            <a:r>
              <a:rPr lang="nl-NL" sz="2400" dirty="0">
                <a:latin typeface="Avenir Book"/>
                <a:cs typeface="Avenir Book"/>
              </a:rPr>
              <a:t>Denk er gerust nog even over na, hou er wel rekening mee dat de actie misschien niet meer zal gelden.</a:t>
            </a:r>
          </a:p>
        </p:txBody>
      </p:sp>
      <p:sp>
        <p:nvSpPr>
          <p:cNvPr id="18" name="Oval 7"/>
          <p:cNvSpPr/>
          <p:nvPr/>
        </p:nvSpPr>
        <p:spPr>
          <a:xfrm>
            <a:off x="6880629" y="1987686"/>
            <a:ext cx="2982039" cy="2815898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6232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jdelijke aanduiding voor afbeelding 2" descr="achtergrond.jpg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03E4ACA9-4172-3178-C50D-C7B7845E66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4832" y="-141416"/>
            <a:ext cx="6350000" cy="699941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723811" y="2681113"/>
            <a:ext cx="3295673" cy="1516107"/>
          </a:xfrm>
          <a:prstGeom prst="rect">
            <a:avLst/>
          </a:prstGeom>
          <a:noFill/>
        </p:spPr>
        <p:txBody>
          <a:bodyPr wrap="square" lIns="38405" tIns="19202" rIns="38405" bIns="19202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Ik</a:t>
            </a:r>
            <a:r>
              <a:rPr lang="en-US" sz="24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koop</a:t>
            </a:r>
            <a:r>
              <a:rPr lang="en-US" sz="24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bij</a:t>
            </a:r>
            <a:r>
              <a:rPr lang="en-US" sz="24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de </a:t>
            </a:r>
            <a:r>
              <a:rPr lang="en-US" sz="2400" b="1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apotheek</a:t>
            </a:r>
            <a:r>
              <a:rPr lang="en-US" sz="24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parfumerie</a:t>
            </a:r>
            <a:endParaRPr lang="en-US" sz="2400" b="1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algn="ctr"/>
            <a:r>
              <a:rPr lang="en-US" sz="24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of online</a:t>
            </a:r>
          </a:p>
        </p:txBody>
      </p:sp>
      <p:sp>
        <p:nvSpPr>
          <p:cNvPr id="15" name="Google Shape;97;p18"/>
          <p:cNvSpPr txBox="1">
            <a:spLocks/>
          </p:cNvSpPr>
          <p:nvPr/>
        </p:nvSpPr>
        <p:spPr>
          <a:xfrm>
            <a:off x="1028769" y="992892"/>
            <a:ext cx="4338690" cy="4730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charset="2"/>
              <a:buChar char="ü"/>
            </a:pPr>
            <a:r>
              <a:rPr lang="nl-NL" sz="2400" dirty="0">
                <a:latin typeface="Avenir Book"/>
                <a:cs typeface="Avenir Book"/>
              </a:rPr>
              <a:t>En welke producten gebruik je dan juist?</a:t>
            </a:r>
          </a:p>
          <a:p>
            <a:pPr>
              <a:buFont typeface="Wingdings" charset="2"/>
              <a:buChar char="ü"/>
            </a:pPr>
            <a:endParaRPr lang="nl-NL" sz="2400" dirty="0">
              <a:latin typeface="Avenir Book"/>
              <a:cs typeface="Avenir Book"/>
            </a:endParaRPr>
          </a:p>
          <a:p>
            <a:pPr>
              <a:buFont typeface="Wingdings" charset="2"/>
              <a:buChar char="ü"/>
            </a:pPr>
            <a:r>
              <a:rPr lang="nl-NL" sz="2400" dirty="0">
                <a:latin typeface="Avenir Book"/>
                <a:cs typeface="Avenir Book"/>
              </a:rPr>
              <a:t>Ondersteunen die producten wat jij met je haar wil bereiken? </a:t>
            </a:r>
          </a:p>
        </p:txBody>
      </p:sp>
      <p:sp>
        <p:nvSpPr>
          <p:cNvPr id="18" name="Oval 7"/>
          <p:cNvSpPr/>
          <p:nvPr/>
        </p:nvSpPr>
        <p:spPr>
          <a:xfrm>
            <a:off x="6880629" y="1987686"/>
            <a:ext cx="2982039" cy="2815898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0257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afbeelding 5" descr="achtergrond.jpg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/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466AA052-809F-23BB-E314-344DCE7847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055708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3824956" y="1394175"/>
            <a:ext cx="4196944" cy="39358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082663" y="3085978"/>
            <a:ext cx="3626308" cy="510703"/>
          </a:xfrm>
          <a:prstGeom prst="rect">
            <a:avLst/>
          </a:prstGeom>
          <a:noFill/>
        </p:spPr>
        <p:txBody>
          <a:bodyPr wrap="square" lIns="38405" tIns="19202" rIns="38405" bIns="19202" rtlCol="0">
            <a:spAutoFit/>
          </a:bodyPr>
          <a:lstStyle/>
          <a:p>
            <a:pPr algn="ctr">
              <a:lnSpc>
                <a:spcPts val="3360"/>
              </a:lnSpc>
            </a:pPr>
            <a:r>
              <a:rPr lang="nl-BE" sz="4400" dirty="0"/>
              <a:t>BEDANKT!</a:t>
            </a:r>
            <a:endParaRPr lang="en-US" sz="4400" b="1" spc="252" dirty="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604064" y="1126276"/>
            <a:ext cx="4657136" cy="4427031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7017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1048564"/>
              </p:ext>
            </p:extLst>
          </p:nvPr>
        </p:nvGraphicFramePr>
        <p:xfrm>
          <a:off x="1139694" y="274638"/>
          <a:ext cx="9841601" cy="6583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34169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jdelijke aanduiding voor afbeelding 2" descr="achtergrond.jpg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74AE7E3A-EA9F-26DC-BA50-B6A5C65626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-199505"/>
            <a:ext cx="6350000" cy="705750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372117" y="3102558"/>
            <a:ext cx="3966907" cy="469666"/>
          </a:xfrm>
          <a:prstGeom prst="rect">
            <a:avLst/>
          </a:prstGeom>
          <a:noFill/>
        </p:spPr>
        <p:txBody>
          <a:bodyPr wrap="square" lIns="38405" tIns="19202" rIns="38405" bIns="19202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Overtuigingen</a:t>
            </a:r>
            <a:endParaRPr lang="en-US" sz="3200" b="1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5" name="Google Shape;97;p18"/>
          <p:cNvSpPr txBox="1">
            <a:spLocks/>
          </p:cNvSpPr>
          <p:nvPr/>
        </p:nvSpPr>
        <p:spPr>
          <a:xfrm>
            <a:off x="1152337" y="1063600"/>
            <a:ext cx="4338690" cy="4730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457200">
              <a:buFont typeface="Wingdings" charset="2"/>
              <a:buChar char="ü"/>
            </a:pPr>
            <a:r>
              <a:rPr lang="nl-NL" sz="2800" dirty="0">
                <a:latin typeface="Avenir Book"/>
                <a:cs typeface="Avenir Book"/>
              </a:rPr>
              <a:t>Die klant kan dat toch niet betalen</a:t>
            </a:r>
          </a:p>
          <a:p>
            <a:pPr indent="-457200">
              <a:buFont typeface="Wingdings" charset="2"/>
              <a:buChar char="ü"/>
            </a:pPr>
            <a:endParaRPr lang="nl-NL" sz="2800" dirty="0">
              <a:latin typeface="Avenir Book"/>
              <a:cs typeface="Avenir Book"/>
            </a:endParaRPr>
          </a:p>
          <a:p>
            <a:pPr indent="-457200">
              <a:buFont typeface="Wingdings" charset="2"/>
              <a:buChar char="ü"/>
            </a:pPr>
            <a:r>
              <a:rPr lang="nl-NL" sz="2800" dirty="0">
                <a:latin typeface="Avenir Book"/>
                <a:cs typeface="Avenir Book"/>
              </a:rPr>
              <a:t>Die komt al jaren en koopt nooit</a:t>
            </a:r>
          </a:p>
          <a:p>
            <a:pPr indent="-457200">
              <a:buFont typeface="Wingdings" charset="2"/>
              <a:buChar char="ü"/>
            </a:pPr>
            <a:endParaRPr lang="nl-NL" sz="2800" dirty="0">
              <a:latin typeface="Avenir Book"/>
              <a:cs typeface="Avenir Book"/>
            </a:endParaRPr>
          </a:p>
          <a:p>
            <a:pPr indent="-457200">
              <a:buFont typeface="Wingdings" charset="2"/>
              <a:buChar char="ü"/>
            </a:pPr>
            <a:r>
              <a:rPr lang="nl-NL" sz="2800" dirty="0">
                <a:latin typeface="Avenir Book"/>
                <a:cs typeface="Avenir Book"/>
              </a:rPr>
              <a:t>Ze kopen het toch bij de apotheek</a:t>
            </a:r>
          </a:p>
          <a:p>
            <a:pPr indent="-457200">
              <a:buFont typeface="Wingdings" charset="2"/>
              <a:buChar char="ü"/>
            </a:pPr>
            <a:endParaRPr lang="nl-NL" sz="2800" dirty="0">
              <a:latin typeface="Avenir Book"/>
              <a:cs typeface="Avenir Book"/>
            </a:endParaRPr>
          </a:p>
          <a:p>
            <a:pPr indent="-457200">
              <a:buFont typeface="Wingdings" charset="2"/>
              <a:buChar char="ü"/>
            </a:pPr>
            <a:r>
              <a:rPr lang="nl-NL" sz="2800" dirty="0">
                <a:latin typeface="Avenir Book"/>
                <a:cs typeface="Avenir Book"/>
              </a:rPr>
              <a:t>Ze zullen het wel vragen als ze iets nodig hebben</a:t>
            </a:r>
          </a:p>
        </p:txBody>
      </p:sp>
      <p:sp>
        <p:nvSpPr>
          <p:cNvPr id="18" name="Oval 7"/>
          <p:cNvSpPr/>
          <p:nvPr/>
        </p:nvSpPr>
        <p:spPr>
          <a:xfrm>
            <a:off x="6880629" y="1987686"/>
            <a:ext cx="2982039" cy="2815898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801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9905B5D0-29E6-C857-F5C1-5C687CEB51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505926" y="1524000"/>
            <a:ext cx="7180148" cy="3810000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702090" y="2040877"/>
            <a:ext cx="6983984" cy="2254770"/>
          </a:xfrm>
          <a:prstGeom prst="rect">
            <a:avLst/>
          </a:prstGeom>
          <a:noFill/>
        </p:spPr>
        <p:txBody>
          <a:bodyPr wrap="square" lIns="38405" tIns="19202" rIns="38405" bIns="19202" rtlCol="0">
            <a:spAutoFit/>
          </a:bodyPr>
          <a:lstStyle/>
          <a:p>
            <a:pPr algn="ctr"/>
            <a:r>
              <a:rPr lang="nl-NL" sz="3600" dirty="0">
                <a:solidFill>
                  <a:schemeClr val="bg1"/>
                </a:solidFill>
                <a:latin typeface="Avenir Book"/>
                <a:cs typeface="Avenir Book"/>
              </a:rPr>
              <a:t>63% KOOPT PAS NA  </a:t>
            </a:r>
          </a:p>
          <a:p>
            <a:pPr algn="ctr"/>
            <a:r>
              <a:rPr lang="nl-NL" sz="3600" dirty="0">
                <a:solidFill>
                  <a:schemeClr val="bg1"/>
                </a:solidFill>
                <a:latin typeface="Avenir Book"/>
                <a:cs typeface="Avenir Book"/>
              </a:rPr>
              <a:t>3 MAANDEN</a:t>
            </a:r>
          </a:p>
          <a:p>
            <a:pPr algn="ctr"/>
            <a:endParaRPr lang="nl-BE" sz="3600" dirty="0">
              <a:solidFill>
                <a:schemeClr val="bg1"/>
              </a:solidFill>
              <a:latin typeface="Avenir Book"/>
              <a:cs typeface="Avenir Book"/>
            </a:endParaRPr>
          </a:p>
          <a:p>
            <a:pPr algn="ctr"/>
            <a:r>
              <a:rPr lang="nl-NL" sz="3600" dirty="0">
                <a:solidFill>
                  <a:schemeClr val="bg1"/>
                </a:solidFill>
                <a:latin typeface="Avenir Book"/>
                <a:cs typeface="Avenir Book"/>
              </a:rPr>
              <a:t>BIJ 20% DUURT HET EEN JAAR</a:t>
            </a:r>
          </a:p>
        </p:txBody>
      </p:sp>
    </p:spTree>
    <p:extLst>
      <p:ext uri="{BB962C8B-B14F-4D97-AF65-F5344CB8AC3E}">
        <p14:creationId xmlns:p14="http://schemas.microsoft.com/office/powerpoint/2010/main" val="2261062582"/>
      </p:ext>
    </p:extLst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jdelijke aanduiding voor afbeelding 2" descr="achtergrond.jpg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E5C2B97-4682-2FE3-77A2-815304F463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-1"/>
            <a:ext cx="6350000" cy="685799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372117" y="2918512"/>
            <a:ext cx="3966907" cy="1023664"/>
          </a:xfrm>
          <a:prstGeom prst="rect">
            <a:avLst/>
          </a:prstGeom>
          <a:noFill/>
        </p:spPr>
        <p:txBody>
          <a:bodyPr wrap="square" lIns="38405" tIns="19202" rIns="38405" bIns="19202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Verkoop</a:t>
            </a:r>
            <a:r>
              <a:rPr lang="en-US" sz="32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-</a:t>
            </a:r>
          </a:p>
          <a:p>
            <a:pPr algn="ctr"/>
            <a:r>
              <a:rPr lang="en-US" sz="3200" b="1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proces</a:t>
            </a:r>
            <a:endParaRPr lang="en-US" sz="3200" b="1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5" name="Google Shape;97;p18"/>
          <p:cNvSpPr txBox="1">
            <a:spLocks/>
          </p:cNvSpPr>
          <p:nvPr/>
        </p:nvSpPr>
        <p:spPr>
          <a:xfrm>
            <a:off x="1503054" y="1275696"/>
            <a:ext cx="4338690" cy="4730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457200">
              <a:buFont typeface="Wingdings" charset="2"/>
              <a:buChar char="ü"/>
            </a:pPr>
            <a:r>
              <a:rPr lang="nl-NL" sz="4000" dirty="0">
                <a:latin typeface="Avenir Book"/>
                <a:cs typeface="Avenir Book"/>
              </a:rPr>
              <a:t>Vertrouwen</a:t>
            </a:r>
          </a:p>
          <a:p>
            <a:pPr indent="-457200">
              <a:buFont typeface="Wingdings" charset="2"/>
              <a:buChar char="ü"/>
            </a:pPr>
            <a:endParaRPr lang="nl-NL" sz="4000" dirty="0">
              <a:latin typeface="Avenir Book"/>
              <a:cs typeface="Avenir Book"/>
            </a:endParaRPr>
          </a:p>
          <a:p>
            <a:pPr indent="-457200">
              <a:buFont typeface="Wingdings" charset="2"/>
              <a:buChar char="ü"/>
            </a:pPr>
            <a:r>
              <a:rPr lang="nl-NL" sz="4000" dirty="0">
                <a:latin typeface="Avenir Book"/>
                <a:cs typeface="Avenir Book"/>
              </a:rPr>
              <a:t>Behoefte</a:t>
            </a:r>
          </a:p>
          <a:p>
            <a:pPr indent="-457200">
              <a:buFont typeface="Wingdings" charset="2"/>
              <a:buChar char="ü"/>
            </a:pPr>
            <a:endParaRPr lang="nl-NL" sz="4000" dirty="0">
              <a:latin typeface="Avenir Book"/>
              <a:cs typeface="Avenir Book"/>
            </a:endParaRPr>
          </a:p>
          <a:p>
            <a:pPr indent="-457200">
              <a:buFont typeface="Wingdings" charset="2"/>
              <a:buChar char="ü"/>
            </a:pPr>
            <a:r>
              <a:rPr lang="nl-NL" sz="4000" dirty="0">
                <a:latin typeface="Avenir Book"/>
                <a:cs typeface="Avenir Book"/>
              </a:rPr>
              <a:t>Presentatie</a:t>
            </a:r>
          </a:p>
          <a:p>
            <a:pPr indent="-457200">
              <a:buFont typeface="Wingdings" charset="2"/>
              <a:buChar char="ü"/>
            </a:pPr>
            <a:endParaRPr lang="nl-NL" sz="4000" dirty="0">
              <a:latin typeface="Avenir Book"/>
              <a:cs typeface="Avenir Book"/>
            </a:endParaRPr>
          </a:p>
          <a:p>
            <a:pPr indent="-457200">
              <a:buFont typeface="Wingdings" charset="2"/>
              <a:buChar char="ü"/>
            </a:pPr>
            <a:r>
              <a:rPr lang="nl-NL" sz="4000" dirty="0">
                <a:latin typeface="Avenir Book"/>
                <a:cs typeface="Avenir Book"/>
              </a:rPr>
              <a:t>Afsluiten</a:t>
            </a:r>
          </a:p>
          <a:p>
            <a:pPr marL="0" indent="0">
              <a:buNone/>
            </a:pPr>
            <a:endParaRPr lang="nl-NL" sz="2800" dirty="0">
              <a:latin typeface="Avenir Book"/>
              <a:cs typeface="Avenir Book"/>
            </a:endParaRPr>
          </a:p>
        </p:txBody>
      </p:sp>
      <p:sp>
        <p:nvSpPr>
          <p:cNvPr id="18" name="Oval 7"/>
          <p:cNvSpPr/>
          <p:nvPr/>
        </p:nvSpPr>
        <p:spPr>
          <a:xfrm>
            <a:off x="6880629" y="1987686"/>
            <a:ext cx="2982039" cy="2815898"/>
          </a:xfrm>
          <a:prstGeom prst="ellips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8405" tIns="19202" rIns="38405" bIns="19202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9222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81200" y="130993"/>
            <a:ext cx="8229600" cy="1143000"/>
          </a:xfrm>
        </p:spPr>
        <p:txBody>
          <a:bodyPr/>
          <a:lstStyle/>
          <a:p>
            <a:r>
              <a:rPr lang="nl-NL" dirty="0"/>
              <a:t>Touchpoints</a:t>
            </a:r>
          </a:p>
        </p:txBody>
      </p:sp>
      <p:pic>
        <p:nvPicPr>
          <p:cNvPr id="7" name="Afbeelding 6" descr="Afbeelding met tekst, schermopname, diagram, lijn&#10;&#10;Door AI gegenereerde inhoud is mogelijk onjuist.">
            <a:extLst>
              <a:ext uri="{FF2B5EF4-FFF2-40B4-BE49-F238E27FC236}">
                <a16:creationId xmlns:a16="http://schemas.microsoft.com/office/drawing/2014/main" id="{628EDFFD-1877-0520-1FBD-E6EAC755F0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681" y="1066161"/>
            <a:ext cx="10814637" cy="579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388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52651" y="963877"/>
            <a:ext cx="2620771" cy="4930246"/>
          </a:xfrm>
        </p:spPr>
        <p:txBody>
          <a:bodyPr>
            <a:normAutofit/>
          </a:bodyPr>
          <a:lstStyle/>
          <a:p>
            <a:pPr algn="r"/>
            <a:r>
              <a:rPr lang="nl-NL" sz="3700" dirty="0">
                <a:solidFill>
                  <a:srgbClr val="941651"/>
                </a:solidFill>
              </a:rPr>
              <a:t>Touchpoints voor het bezoek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256024" y="963877"/>
            <a:ext cx="4783327" cy="4930246"/>
          </a:xfrm>
        </p:spPr>
        <p:txBody>
          <a:bodyPr anchor="ctr">
            <a:normAutofit/>
          </a:bodyPr>
          <a:lstStyle/>
          <a:p>
            <a:r>
              <a:rPr lang="nl-NL" sz="3600" dirty="0"/>
              <a:t>Online marketing</a:t>
            </a:r>
          </a:p>
          <a:p>
            <a:r>
              <a:rPr lang="nl-NL" sz="3600" dirty="0"/>
              <a:t>Offline marketing</a:t>
            </a:r>
          </a:p>
          <a:p>
            <a:r>
              <a:rPr lang="nl-NL" sz="3600" dirty="0"/>
              <a:t>Afspraakcontacten</a:t>
            </a:r>
          </a:p>
        </p:txBody>
      </p:sp>
    </p:spTree>
    <p:extLst>
      <p:ext uri="{BB962C8B-B14F-4D97-AF65-F5344CB8AC3E}">
        <p14:creationId xmlns:p14="http://schemas.microsoft.com/office/powerpoint/2010/main" val="280744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064" y="963877"/>
            <a:ext cx="2797358" cy="4930246"/>
          </a:xfrm>
        </p:spPr>
        <p:txBody>
          <a:bodyPr>
            <a:normAutofit/>
          </a:bodyPr>
          <a:lstStyle/>
          <a:p>
            <a:pPr algn="r"/>
            <a:r>
              <a:rPr lang="nl-NL" sz="3200" dirty="0">
                <a:solidFill>
                  <a:srgbClr val="941651"/>
                </a:solidFill>
                <a:latin typeface="Avenir Book"/>
                <a:cs typeface="Avenir Book"/>
              </a:rPr>
              <a:t>Touchpoints na het bezoek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256024" y="963877"/>
            <a:ext cx="4783327" cy="4930246"/>
          </a:xfrm>
        </p:spPr>
        <p:txBody>
          <a:bodyPr anchor="ctr">
            <a:normAutofit/>
          </a:bodyPr>
          <a:lstStyle/>
          <a:p>
            <a:r>
              <a:rPr lang="nl-NL" dirty="0">
                <a:latin typeface="Avenir Book"/>
                <a:cs typeface="Avenir Book"/>
              </a:rPr>
              <a:t>Samples van producten</a:t>
            </a:r>
          </a:p>
          <a:p>
            <a:r>
              <a:rPr lang="nl-NL" dirty="0">
                <a:latin typeface="Avenir Book"/>
                <a:cs typeface="Avenir Book"/>
              </a:rPr>
              <a:t>Info-fiches </a:t>
            </a:r>
          </a:p>
          <a:p>
            <a:r>
              <a:rPr lang="nl-NL" dirty="0">
                <a:latin typeface="Avenir Book"/>
                <a:cs typeface="Avenir Book"/>
              </a:rPr>
              <a:t>Bedankkaartjes</a:t>
            </a:r>
          </a:p>
          <a:p>
            <a:r>
              <a:rPr lang="nl-NL" dirty="0">
                <a:latin typeface="Avenir Book"/>
                <a:cs typeface="Avenir Book"/>
              </a:rPr>
              <a:t>Cadeautjes</a:t>
            </a:r>
          </a:p>
        </p:txBody>
      </p:sp>
    </p:spTree>
    <p:extLst>
      <p:ext uri="{BB962C8B-B14F-4D97-AF65-F5344CB8AC3E}">
        <p14:creationId xmlns:p14="http://schemas.microsoft.com/office/powerpoint/2010/main" val="239964244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</TotalTime>
  <Words>291</Words>
  <Application>Microsoft Office PowerPoint</Application>
  <PresentationFormat>Breedbeeld</PresentationFormat>
  <Paragraphs>92</Paragraphs>
  <Slides>24</Slides>
  <Notes>14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24</vt:i4>
      </vt:variant>
    </vt:vector>
  </HeadingPairs>
  <TitlesOfParts>
    <vt:vector size="32" baseType="lpstr">
      <vt:lpstr>Arial</vt:lpstr>
      <vt:lpstr>Avenir Book</vt:lpstr>
      <vt:lpstr>Calibri</vt:lpstr>
      <vt:lpstr>Calibri Light</vt:lpstr>
      <vt:lpstr>Montserrat</vt:lpstr>
      <vt:lpstr>Roboto Regular</vt:lpstr>
      <vt:lpstr>Wingdings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Touchpoints</vt:lpstr>
      <vt:lpstr>Touchpoints voor het bezoek</vt:lpstr>
      <vt:lpstr>Touchpoints na het bezoek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Vicky Vermeiren</dc:creator>
  <cp:lastModifiedBy>Sectorconsulenten Besko</cp:lastModifiedBy>
  <cp:revision>16</cp:revision>
  <dcterms:created xsi:type="dcterms:W3CDTF">2022-04-18T12:45:15Z</dcterms:created>
  <dcterms:modified xsi:type="dcterms:W3CDTF">2026-01-29T12:55:58Z</dcterms:modified>
</cp:coreProperties>
</file>