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League Spartan" panose="020B0604020202020204" charset="0"/>
      <p:regular r:id="rId16"/>
    </p:embeddedFont>
    <p:embeddedFont>
      <p:font typeface="Quicksand" panose="020B0604020202020204" charset="0"/>
      <p:regular r:id="rId17"/>
    </p:embeddedFont>
    <p:embeddedFont>
      <p:font typeface="Quicksand Bold" panose="020B0604020202020204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2F963F2-8CA0-41C0-B15C-BA10B1C1875C}" v="2" dt="2026-01-14T10:03:36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xane Apers" userId="a36ddb1c-352b-4190-8e64-ed3dbc13ae0a" providerId="ADAL" clId="{65FDE9D4-1591-4A6D-BA92-F5985458D363}"/>
    <pc:docChg chg="custSel modSld">
      <pc:chgData name="Roxane Apers" userId="a36ddb1c-352b-4190-8e64-ed3dbc13ae0a" providerId="ADAL" clId="{65FDE9D4-1591-4A6D-BA92-F5985458D363}" dt="2026-01-14T10:03:49.272" v="12" actId="1076"/>
      <pc:docMkLst>
        <pc:docMk/>
      </pc:docMkLst>
      <pc:sldChg chg="addSp delSp modSp mod modAnim">
        <pc:chgData name="Roxane Apers" userId="a36ddb1c-352b-4190-8e64-ed3dbc13ae0a" providerId="ADAL" clId="{65FDE9D4-1591-4A6D-BA92-F5985458D363}" dt="2026-01-14T10:03:03.311" v="7"/>
        <pc:sldMkLst>
          <pc:docMk/>
          <pc:sldMk cId="0" sldId="262"/>
        </pc:sldMkLst>
        <pc:spChg chg="add del mod">
          <ac:chgData name="Roxane Apers" userId="a36ddb1c-352b-4190-8e64-ed3dbc13ae0a" providerId="ADAL" clId="{65FDE9D4-1591-4A6D-BA92-F5985458D363}" dt="2026-01-14T10:03:03.311" v="7"/>
          <ac:spMkLst>
            <pc:docMk/>
            <pc:sldMk cId="0" sldId="262"/>
            <ac:spMk id="4" creationId="{C2394BFC-5BFD-5FD6-CE18-8DA045AE888E}"/>
          </ac:spMkLst>
        </pc:spChg>
        <pc:picChg chg="del">
          <ac:chgData name="Roxane Apers" userId="a36ddb1c-352b-4190-8e64-ed3dbc13ae0a" providerId="ADAL" clId="{65FDE9D4-1591-4A6D-BA92-F5985458D363}" dt="2026-01-14T10:01:06.181" v="0" actId="478"/>
          <ac:picMkLst>
            <pc:docMk/>
            <pc:sldMk cId="0" sldId="262"/>
            <ac:picMk id="2" creationId="{00000000-0000-0000-0000-000000000000}"/>
          </ac:picMkLst>
        </pc:picChg>
        <pc:picChg chg="add mod">
          <ac:chgData name="Roxane Apers" userId="a36ddb1c-352b-4190-8e64-ed3dbc13ae0a" providerId="ADAL" clId="{65FDE9D4-1591-4A6D-BA92-F5985458D363}" dt="2026-01-14T10:02:55.024" v="5" actId="14100"/>
          <ac:picMkLst>
            <pc:docMk/>
            <pc:sldMk cId="0" sldId="262"/>
            <ac:picMk id="5" creationId="{5ACD8E62-B75A-20A2-3E6C-EB495DCE0470}"/>
          </ac:picMkLst>
        </pc:picChg>
      </pc:sldChg>
      <pc:sldChg chg="addSp delSp modSp mod modAnim">
        <pc:chgData name="Roxane Apers" userId="a36ddb1c-352b-4190-8e64-ed3dbc13ae0a" providerId="ADAL" clId="{65FDE9D4-1591-4A6D-BA92-F5985458D363}" dt="2026-01-14T10:03:49.272" v="12" actId="1076"/>
        <pc:sldMkLst>
          <pc:docMk/>
          <pc:sldMk cId="0" sldId="267"/>
        </pc:sldMkLst>
        <pc:picChg chg="del">
          <ac:chgData name="Roxane Apers" userId="a36ddb1c-352b-4190-8e64-ed3dbc13ae0a" providerId="ADAL" clId="{65FDE9D4-1591-4A6D-BA92-F5985458D363}" dt="2026-01-14T10:03:21.303" v="8" actId="478"/>
          <ac:picMkLst>
            <pc:docMk/>
            <pc:sldMk cId="0" sldId="267"/>
            <ac:picMk id="2" creationId="{00000000-0000-0000-0000-000000000000}"/>
          </ac:picMkLst>
        </pc:picChg>
        <pc:picChg chg="add mod">
          <ac:chgData name="Roxane Apers" userId="a36ddb1c-352b-4190-8e64-ed3dbc13ae0a" providerId="ADAL" clId="{65FDE9D4-1591-4A6D-BA92-F5985458D363}" dt="2026-01-14T10:03:49.272" v="12" actId="1076"/>
          <ac:picMkLst>
            <pc:docMk/>
            <pc:sldMk cId="0" sldId="267"/>
            <ac:picMk id="3" creationId="{68EB7D3C-3AC3-B75E-15C1-0CB8466F8FF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IR23-49PC-c?feature=oembe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dab.be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youtube.com/watch?v=CqFU5NEED8M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CqFU5NEED8M?feature=oembe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45494" y="0"/>
            <a:ext cx="16042506" cy="10287000"/>
            <a:chOff x="0" y="0"/>
            <a:chExt cx="1267556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67556" cy="812800"/>
            </a:xfrm>
            <a:custGeom>
              <a:avLst/>
              <a:gdLst/>
              <a:ahLst/>
              <a:cxnLst/>
              <a:rect l="l" t="t" r="r" b="b"/>
              <a:pathLst>
                <a:path w="1267556" h="812800">
                  <a:moveTo>
                    <a:pt x="0" y="0"/>
                  </a:moveTo>
                  <a:lnTo>
                    <a:pt x="1267556" y="0"/>
                  </a:lnTo>
                  <a:lnTo>
                    <a:pt x="1267556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t="-975" b="-975"/>
              </a:stretch>
            </a:blipFill>
          </p:spPr>
          <p:txBody>
            <a:bodyPr/>
            <a:lstStyle/>
            <a:p>
              <a:endParaRPr lang="nl-BE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2245494" y="9525"/>
            <a:ext cx="16324480" cy="10287000"/>
            <a:chOff x="0" y="0"/>
            <a:chExt cx="4299451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299452" cy="2709333"/>
            </a:xfrm>
            <a:custGeom>
              <a:avLst/>
              <a:gdLst/>
              <a:ahLst/>
              <a:cxnLst/>
              <a:rect l="l" t="t" r="r" b="b"/>
              <a:pathLst>
                <a:path w="4299452" h="2709333">
                  <a:moveTo>
                    <a:pt x="0" y="0"/>
                  </a:moveTo>
                  <a:lnTo>
                    <a:pt x="4299452" y="0"/>
                  </a:lnTo>
                  <a:lnTo>
                    <a:pt x="429945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0000">
                <a:alpha val="40000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4299451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280190" y="5250236"/>
            <a:ext cx="8255087" cy="1160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13"/>
              </a:lnSpc>
            </a:pPr>
            <a:r>
              <a:rPr lang="en-US" sz="9459">
                <a:solidFill>
                  <a:srgbClr val="FAF9F7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VDAB</a:t>
            </a:r>
          </a:p>
        </p:txBody>
      </p:sp>
      <p:sp>
        <p:nvSpPr>
          <p:cNvPr id="8" name="AutoShape 8"/>
          <p:cNvSpPr/>
          <p:nvPr/>
        </p:nvSpPr>
        <p:spPr>
          <a:xfrm>
            <a:off x="7048910" y="4711319"/>
            <a:ext cx="5239079" cy="0"/>
          </a:xfrm>
          <a:prstGeom prst="line">
            <a:avLst/>
          </a:prstGeom>
          <a:ln w="47625" cap="flat">
            <a:solidFill>
              <a:srgbClr val="FAF9F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9" name="AutoShape 9"/>
          <p:cNvSpPr/>
          <p:nvPr/>
        </p:nvSpPr>
        <p:spPr>
          <a:xfrm>
            <a:off x="10247732" y="6450146"/>
            <a:ext cx="4204824" cy="0"/>
          </a:xfrm>
          <a:prstGeom prst="line">
            <a:avLst/>
          </a:prstGeom>
          <a:ln w="47625" cap="flat">
            <a:solidFill>
              <a:srgbClr val="FAF9F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10" name="TextBox 10"/>
          <p:cNvSpPr txBox="1"/>
          <p:nvPr/>
        </p:nvSpPr>
        <p:spPr>
          <a:xfrm rot="-5400000">
            <a:off x="-3393228" y="4388256"/>
            <a:ext cx="9643222" cy="117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50"/>
              </a:lnSpc>
            </a:pPr>
            <a:r>
              <a:rPr lang="en-US" sz="95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STARTERSDAG</a:t>
            </a:r>
          </a:p>
        </p:txBody>
      </p:sp>
      <p:sp>
        <p:nvSpPr>
          <p:cNvPr id="11" name="Freeform 11"/>
          <p:cNvSpPr/>
          <p:nvPr/>
        </p:nvSpPr>
        <p:spPr>
          <a:xfrm>
            <a:off x="15526672" y="91986"/>
            <a:ext cx="2676326" cy="936714"/>
          </a:xfrm>
          <a:custGeom>
            <a:avLst/>
            <a:gdLst/>
            <a:ahLst/>
            <a:cxnLst/>
            <a:rect l="l" t="t" r="r" b="b"/>
            <a:pathLst>
              <a:path w="2676326" h="936714">
                <a:moveTo>
                  <a:pt x="0" y="0"/>
                </a:moveTo>
                <a:lnTo>
                  <a:pt x="2676326" y="0"/>
                </a:lnTo>
                <a:lnTo>
                  <a:pt x="2676326" y="936714"/>
                </a:lnTo>
                <a:lnTo>
                  <a:pt x="0" y="9367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741412" y="770978"/>
            <a:ext cx="16546588" cy="2183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79"/>
              </a:lnSpc>
            </a:pPr>
            <a:r>
              <a:rPr lang="en-US" sz="699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HOE WERKT DE JOBDATABANK VAN VDAB?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565664" y="0"/>
            <a:ext cx="5922638" cy="10287000"/>
            <a:chOff x="0" y="0"/>
            <a:chExt cx="155987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09333"/>
            </a:xfrm>
            <a:custGeom>
              <a:avLst/>
              <a:gdLst/>
              <a:ahLst/>
              <a:cxnLst/>
              <a:rect l="l" t="t" r="r" b="b"/>
              <a:pathLst>
                <a:path w="1559872" h="2709333">
                  <a:moveTo>
                    <a:pt x="0" y="0"/>
                  </a:moveTo>
                  <a:lnTo>
                    <a:pt x="1559872" y="0"/>
                  </a:lnTo>
                  <a:lnTo>
                    <a:pt x="15598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41412" y="3457368"/>
            <a:ext cx="12434210" cy="5443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Bevat duizenden vacatures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Is gratis en online beschikbaar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Je kan filteren op:</a:t>
            </a:r>
          </a:p>
          <a:p>
            <a:pPr marL="1209036" lvl="2" indent="-403012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Regio</a:t>
            </a:r>
          </a:p>
          <a:p>
            <a:pPr marL="1209036" lvl="2" indent="-403012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Sector</a:t>
            </a:r>
          </a:p>
          <a:p>
            <a:pPr marL="1209036" lvl="2" indent="-403012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Diploma / ervaring</a:t>
            </a:r>
          </a:p>
          <a:p>
            <a:pPr marL="1209036" lvl="2" indent="-403012" algn="l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Voltijds / deeltijds / duaal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🔍 Je kan vacatures opslaan &amp; alerts instelle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n</a:t>
            </a:r>
          </a:p>
          <a:p>
            <a:pPr algn="l">
              <a:lnSpc>
                <a:spcPts val="3919"/>
              </a:lnSpc>
            </a:pPr>
            <a:endParaRPr lang="en-US" sz="2799" u="none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9630760" y="3524043"/>
            <a:ext cx="3953986" cy="3953986"/>
          </a:xfrm>
          <a:custGeom>
            <a:avLst/>
            <a:gdLst/>
            <a:ahLst/>
            <a:cxnLst/>
            <a:rect l="l" t="t" r="r" b="b"/>
            <a:pathLst>
              <a:path w="3953986" h="3953986">
                <a:moveTo>
                  <a:pt x="0" y="0"/>
                </a:moveTo>
                <a:lnTo>
                  <a:pt x="3953986" y="0"/>
                </a:lnTo>
                <a:lnTo>
                  <a:pt x="3953986" y="3953986"/>
                </a:lnTo>
                <a:lnTo>
                  <a:pt x="0" y="39539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19126" y="8309881"/>
            <a:ext cx="1482368" cy="1482368"/>
          </a:xfrm>
          <a:prstGeom prst="rect">
            <a:avLst/>
          </a:prstGeom>
        </p:spPr>
      </p:pic>
      <p:sp>
        <p:nvSpPr>
          <p:cNvPr id="10" name="Freeform 10"/>
          <p:cNvSpPr/>
          <p:nvPr/>
        </p:nvSpPr>
        <p:spPr>
          <a:xfrm>
            <a:off x="14737336" y="8051265"/>
            <a:ext cx="3353628" cy="1999601"/>
          </a:xfrm>
          <a:custGeom>
            <a:avLst/>
            <a:gdLst/>
            <a:ahLst/>
            <a:cxnLst/>
            <a:rect l="l" t="t" r="r" b="b"/>
            <a:pathLst>
              <a:path w="3353628" h="1999601">
                <a:moveTo>
                  <a:pt x="0" y="0"/>
                </a:moveTo>
                <a:lnTo>
                  <a:pt x="3353628" y="0"/>
                </a:lnTo>
                <a:lnTo>
                  <a:pt x="3353628" y="1999601"/>
                </a:lnTo>
                <a:lnTo>
                  <a:pt x="0" y="19996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741412" y="770978"/>
            <a:ext cx="16904055" cy="3279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79"/>
              </a:lnSpc>
            </a:pPr>
            <a:r>
              <a:rPr lang="en-US" sz="699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IBO: </a:t>
            </a:r>
          </a:p>
          <a:p>
            <a:pPr algn="l">
              <a:lnSpc>
                <a:spcPts val="8679"/>
              </a:lnSpc>
            </a:pPr>
            <a:r>
              <a:rPr lang="en-US" sz="699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INDIVIDUELE BEROEPSOPLEIDING</a:t>
            </a:r>
          </a:p>
          <a:p>
            <a:pPr algn="l">
              <a:lnSpc>
                <a:spcPts val="8679"/>
              </a:lnSpc>
            </a:pPr>
            <a:endParaRPr lang="en-US" sz="6999">
              <a:solidFill>
                <a:srgbClr val="483A32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4565664" y="0"/>
            <a:ext cx="5922638" cy="10287000"/>
            <a:chOff x="0" y="0"/>
            <a:chExt cx="155987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09333"/>
            </a:xfrm>
            <a:custGeom>
              <a:avLst/>
              <a:gdLst/>
              <a:ahLst/>
              <a:cxnLst/>
              <a:rect l="l" t="t" r="r" b="b"/>
              <a:pathLst>
                <a:path w="1559872" h="2709333">
                  <a:moveTo>
                    <a:pt x="0" y="0"/>
                  </a:moveTo>
                  <a:lnTo>
                    <a:pt x="1559872" y="0"/>
                  </a:lnTo>
                  <a:lnTo>
                    <a:pt x="15598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41412" y="3457368"/>
            <a:ext cx="12434210" cy="494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IBO = leren op de werkvloer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Je leert een job in een onderneming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Je ontvangt een vergoeding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Het is in tijd beperkt (max. 6 maanden)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Er volgt een aanwerving 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👥 Voor wie?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Werkzoekenden die extra opleiding nodig hebben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nlinemedia 2" title="IBO - Individuele beroepsopleiding">
            <a:hlinkClick r:id="" action="ppaction://media"/>
            <a:extLst>
              <a:ext uri="{FF2B5EF4-FFF2-40B4-BE49-F238E27FC236}">
                <a16:creationId xmlns:a16="http://schemas.microsoft.com/office/drawing/2014/main" id="{68EB7D3C-3AC3-B75E-15C1-0CB8466F8FF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" y="325120"/>
            <a:ext cx="17068800" cy="9636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741412" y="770978"/>
            <a:ext cx="16904055" cy="1088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79"/>
              </a:lnSpc>
            </a:pPr>
            <a:r>
              <a:rPr lang="en-US" sz="6999" b="1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VDAB &amp; SOLLICITEREN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565664" y="-185353"/>
            <a:ext cx="5922638" cy="10472353"/>
            <a:chOff x="0" y="0"/>
            <a:chExt cx="1559872" cy="275815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58151"/>
            </a:xfrm>
            <a:custGeom>
              <a:avLst/>
              <a:gdLst/>
              <a:ahLst/>
              <a:cxnLst/>
              <a:rect l="l" t="t" r="r" b="b"/>
              <a:pathLst>
                <a:path w="1559872" h="2758151">
                  <a:moveTo>
                    <a:pt x="0" y="0"/>
                  </a:moveTo>
                  <a:lnTo>
                    <a:pt x="1559872" y="0"/>
                  </a:lnTo>
                  <a:lnTo>
                    <a:pt x="1559872" y="2758151"/>
                  </a:lnTo>
                  <a:lnTo>
                    <a:pt x="0" y="2758151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962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4565664" y="5133975"/>
            <a:ext cx="3497569" cy="1725736"/>
          </a:xfrm>
          <a:custGeom>
            <a:avLst/>
            <a:gdLst/>
            <a:ahLst/>
            <a:cxnLst/>
            <a:rect l="l" t="t" r="r" b="b"/>
            <a:pathLst>
              <a:path w="3497569" h="1725736">
                <a:moveTo>
                  <a:pt x="0" y="0"/>
                </a:moveTo>
                <a:lnTo>
                  <a:pt x="3497569" y="0"/>
                </a:lnTo>
                <a:lnTo>
                  <a:pt x="3497569" y="1725736"/>
                </a:lnTo>
                <a:lnTo>
                  <a:pt x="0" y="1725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614" t="-27093" r="-13367" b="-28536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 flipH="1">
            <a:off x="11158509" y="2804710"/>
            <a:ext cx="3633549" cy="3177704"/>
          </a:xfrm>
          <a:custGeom>
            <a:avLst/>
            <a:gdLst/>
            <a:ahLst/>
            <a:cxnLst/>
            <a:rect l="l" t="t" r="r" b="b"/>
            <a:pathLst>
              <a:path w="3633549" h="3177704">
                <a:moveTo>
                  <a:pt x="3633549" y="0"/>
                </a:moveTo>
                <a:lnTo>
                  <a:pt x="0" y="0"/>
                </a:lnTo>
                <a:lnTo>
                  <a:pt x="0" y="3177704"/>
                </a:lnTo>
                <a:lnTo>
                  <a:pt x="3633549" y="3177704"/>
                </a:lnTo>
                <a:lnTo>
                  <a:pt x="3633549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2031068" y="6080671"/>
            <a:ext cx="2388150" cy="3577753"/>
          </a:xfrm>
          <a:custGeom>
            <a:avLst/>
            <a:gdLst/>
            <a:ahLst/>
            <a:cxnLst/>
            <a:rect l="l" t="t" r="r" b="b"/>
            <a:pathLst>
              <a:path w="2388150" h="3577753">
                <a:moveTo>
                  <a:pt x="0" y="0"/>
                </a:moveTo>
                <a:lnTo>
                  <a:pt x="2388150" y="0"/>
                </a:lnTo>
                <a:lnTo>
                  <a:pt x="2388150" y="3577753"/>
                </a:lnTo>
                <a:lnTo>
                  <a:pt x="0" y="35777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4775621" y="6080671"/>
            <a:ext cx="3058994" cy="3577753"/>
          </a:xfrm>
          <a:custGeom>
            <a:avLst/>
            <a:gdLst/>
            <a:ahLst/>
            <a:cxnLst/>
            <a:rect l="l" t="t" r="r" b="b"/>
            <a:pathLst>
              <a:path w="3058994" h="3577753">
                <a:moveTo>
                  <a:pt x="0" y="0"/>
                </a:moveTo>
                <a:lnTo>
                  <a:pt x="3058994" y="0"/>
                </a:lnTo>
                <a:lnTo>
                  <a:pt x="3058994" y="3577753"/>
                </a:lnTo>
                <a:lnTo>
                  <a:pt x="0" y="35777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8330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1741412" y="2649757"/>
            <a:ext cx="8581511" cy="3957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VDAB ondersteunt bij: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CV opmaken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Sollicitatiebrief schrijven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Sollicitatiegesprekken voorbereiden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Coaching &amp; workshops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Tips &amp; tricks (netwerkmoment) 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144244" y="3656476"/>
            <a:ext cx="3662081" cy="976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33"/>
              </a:lnSpc>
              <a:spcBef>
                <a:spcPct val="0"/>
              </a:spcBef>
            </a:pPr>
            <a:r>
              <a:rPr lang="en-US" sz="2809">
                <a:solidFill>
                  <a:srgbClr val="DED5D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👉</a:t>
            </a:r>
            <a:r>
              <a:rPr lang="en-US" sz="2809" b="1">
                <a:solidFill>
                  <a:srgbClr val="DED5D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Je staat er niet alleen voor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65664" y="-185353"/>
            <a:ext cx="5922638" cy="10472353"/>
            <a:chOff x="0" y="0"/>
            <a:chExt cx="1559872" cy="27581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559872" cy="2758151"/>
            </a:xfrm>
            <a:custGeom>
              <a:avLst/>
              <a:gdLst/>
              <a:ahLst/>
              <a:cxnLst/>
              <a:rect l="l" t="t" r="r" b="b"/>
              <a:pathLst>
                <a:path w="1559872" h="2758151">
                  <a:moveTo>
                    <a:pt x="0" y="0"/>
                  </a:moveTo>
                  <a:lnTo>
                    <a:pt x="1559872" y="0"/>
                  </a:lnTo>
                  <a:lnTo>
                    <a:pt x="1559872" y="2758151"/>
                  </a:lnTo>
                  <a:lnTo>
                    <a:pt x="0" y="2758151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1559872" cy="27962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1779370" y="510197"/>
            <a:ext cx="6185460" cy="9266606"/>
          </a:xfrm>
          <a:custGeom>
            <a:avLst/>
            <a:gdLst/>
            <a:ahLst/>
            <a:cxnLst/>
            <a:rect l="l" t="t" r="r" b="b"/>
            <a:pathLst>
              <a:path w="6185460" h="9266606">
                <a:moveTo>
                  <a:pt x="0" y="0"/>
                </a:moveTo>
                <a:lnTo>
                  <a:pt x="6185459" y="0"/>
                </a:lnTo>
                <a:lnTo>
                  <a:pt x="6185459" y="9266606"/>
                </a:lnTo>
                <a:lnTo>
                  <a:pt x="0" y="9266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6" name="AutoShape 6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7" name="Freeform 7"/>
          <p:cNvSpPr/>
          <p:nvPr/>
        </p:nvSpPr>
        <p:spPr>
          <a:xfrm>
            <a:off x="9144000" y="5875908"/>
            <a:ext cx="3969982" cy="4411092"/>
          </a:xfrm>
          <a:custGeom>
            <a:avLst/>
            <a:gdLst/>
            <a:ahLst/>
            <a:cxnLst/>
            <a:rect l="l" t="t" r="r" b="b"/>
            <a:pathLst>
              <a:path w="3969982" h="4411092">
                <a:moveTo>
                  <a:pt x="0" y="0"/>
                </a:moveTo>
                <a:lnTo>
                  <a:pt x="3969982" y="0"/>
                </a:lnTo>
                <a:lnTo>
                  <a:pt x="3969982" y="4411092"/>
                </a:lnTo>
                <a:lnTo>
                  <a:pt x="0" y="44110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TextBox 8"/>
          <p:cNvSpPr txBox="1"/>
          <p:nvPr/>
        </p:nvSpPr>
        <p:spPr>
          <a:xfrm>
            <a:off x="1741412" y="770978"/>
            <a:ext cx="16904055" cy="1088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79"/>
              </a:lnSpc>
            </a:pPr>
            <a:r>
              <a:rPr lang="en-US" sz="6999" b="1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NETWERKMOMENT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41412" y="2636518"/>
            <a:ext cx="8356439" cy="4908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Stel al je vragen tijdens het netwerkmoment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Freeform 3"/>
          <p:cNvSpPr/>
          <p:nvPr/>
        </p:nvSpPr>
        <p:spPr>
          <a:xfrm>
            <a:off x="1792260" y="6882663"/>
            <a:ext cx="4814731" cy="2375637"/>
          </a:xfrm>
          <a:custGeom>
            <a:avLst/>
            <a:gdLst/>
            <a:ahLst/>
            <a:cxnLst/>
            <a:rect l="l" t="t" r="r" b="b"/>
            <a:pathLst>
              <a:path w="4814731" h="2375637">
                <a:moveTo>
                  <a:pt x="0" y="0"/>
                </a:moveTo>
                <a:lnTo>
                  <a:pt x="4814731" y="0"/>
                </a:lnTo>
                <a:lnTo>
                  <a:pt x="4814731" y="2375637"/>
                </a:lnTo>
                <a:lnTo>
                  <a:pt x="0" y="23756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4614" t="-27093" r="-13367" b="-28536"/>
            </a:stretch>
          </a:blipFill>
        </p:spPr>
        <p:txBody>
          <a:bodyPr/>
          <a:lstStyle/>
          <a:p>
            <a:endParaRPr lang="nl-BE"/>
          </a:p>
        </p:txBody>
      </p:sp>
      <p:grpSp>
        <p:nvGrpSpPr>
          <p:cNvPr id="4" name="Group 4"/>
          <p:cNvGrpSpPr/>
          <p:nvPr/>
        </p:nvGrpSpPr>
        <p:grpSpPr>
          <a:xfrm>
            <a:off x="14565664" y="0"/>
            <a:ext cx="5922638" cy="10287000"/>
            <a:chOff x="0" y="0"/>
            <a:chExt cx="155987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09333"/>
            </a:xfrm>
            <a:custGeom>
              <a:avLst/>
              <a:gdLst/>
              <a:ahLst/>
              <a:cxnLst/>
              <a:rect l="l" t="t" r="r" b="b"/>
              <a:pathLst>
                <a:path w="1559872" h="2709333">
                  <a:moveTo>
                    <a:pt x="0" y="0"/>
                  </a:moveTo>
                  <a:lnTo>
                    <a:pt x="1559872" y="0"/>
                  </a:lnTo>
                  <a:lnTo>
                    <a:pt x="15598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41412" y="1075778"/>
            <a:ext cx="9082783" cy="1171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50"/>
              </a:lnSpc>
            </a:pPr>
            <a:r>
              <a:rPr lang="en-US" sz="9500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VDAB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92260" y="2366523"/>
            <a:ext cx="10739552" cy="415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= Vlaamse Dienst voor Arbeidsbemiddeling en Beroepsopleiding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741412" y="3700238"/>
            <a:ext cx="10739552" cy="1672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Helpt mensen werk te vinden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Ondersteunt bij opleidingen &amp; bijscholing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Verbindt werkzoekenden ↔ werkgevers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Begeleidt jongeren, werkzoekenden én werknemers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895136" y="7919167"/>
            <a:ext cx="7370796" cy="1339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  <a:spcBef>
                <a:spcPct val="0"/>
              </a:spcBef>
            </a:pPr>
            <a:r>
              <a:rPr lang="en-US" sz="3900" b="1">
                <a:solidFill>
                  <a:srgbClr val="96816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👉 de startplek voor wie wil </a:t>
            </a:r>
          </a:p>
          <a:p>
            <a:pPr algn="l">
              <a:lnSpc>
                <a:spcPts val="5460"/>
              </a:lnSpc>
              <a:spcBef>
                <a:spcPct val="0"/>
              </a:spcBef>
            </a:pPr>
            <a:r>
              <a:rPr lang="en-US" sz="3900" b="1">
                <a:solidFill>
                  <a:srgbClr val="96816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werken of leren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741412" y="999578"/>
            <a:ext cx="16546588" cy="85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INSCHRIJVEN BIJ DE VDAB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565664" y="0"/>
            <a:ext cx="5922638" cy="10287000"/>
            <a:chOff x="0" y="0"/>
            <a:chExt cx="155987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09333"/>
            </a:xfrm>
            <a:custGeom>
              <a:avLst/>
              <a:gdLst/>
              <a:ahLst/>
              <a:cxnLst/>
              <a:rect l="l" t="t" r="r" b="b"/>
              <a:pathLst>
                <a:path w="1559872" h="2709333">
                  <a:moveTo>
                    <a:pt x="0" y="0"/>
                  </a:moveTo>
                  <a:lnTo>
                    <a:pt x="1559872" y="0"/>
                  </a:lnTo>
                  <a:lnTo>
                    <a:pt x="15598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740532" y="6468599"/>
            <a:ext cx="4773772" cy="2709116"/>
          </a:xfrm>
          <a:custGeom>
            <a:avLst/>
            <a:gdLst/>
            <a:ahLst/>
            <a:cxnLst/>
            <a:rect l="l" t="t" r="r" b="b"/>
            <a:pathLst>
              <a:path w="4773772" h="2709116">
                <a:moveTo>
                  <a:pt x="0" y="0"/>
                </a:moveTo>
                <a:lnTo>
                  <a:pt x="4773772" y="0"/>
                </a:lnTo>
                <a:lnTo>
                  <a:pt x="4773772" y="2709116"/>
                </a:lnTo>
                <a:lnTo>
                  <a:pt x="0" y="27091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6771479" y="6468599"/>
            <a:ext cx="4066215" cy="2709116"/>
          </a:xfrm>
          <a:custGeom>
            <a:avLst/>
            <a:gdLst/>
            <a:ahLst/>
            <a:cxnLst/>
            <a:rect l="l" t="t" r="r" b="b"/>
            <a:pathLst>
              <a:path w="4066215" h="2709116">
                <a:moveTo>
                  <a:pt x="0" y="0"/>
                </a:moveTo>
                <a:lnTo>
                  <a:pt x="4066215" y="0"/>
                </a:lnTo>
                <a:lnTo>
                  <a:pt x="4066215" y="2709116"/>
                </a:lnTo>
                <a:lnTo>
                  <a:pt x="0" y="27091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Freeform 9"/>
          <p:cNvSpPr/>
          <p:nvPr/>
        </p:nvSpPr>
        <p:spPr>
          <a:xfrm>
            <a:off x="13887844" y="2975283"/>
            <a:ext cx="3492833" cy="3054641"/>
          </a:xfrm>
          <a:custGeom>
            <a:avLst/>
            <a:gdLst/>
            <a:ahLst/>
            <a:cxnLst/>
            <a:rect l="l" t="t" r="r" b="b"/>
            <a:pathLst>
              <a:path w="3492833" h="3054641">
                <a:moveTo>
                  <a:pt x="0" y="0"/>
                </a:moveTo>
                <a:lnTo>
                  <a:pt x="3492833" y="0"/>
                </a:lnTo>
                <a:lnTo>
                  <a:pt x="3492833" y="3054641"/>
                </a:lnTo>
                <a:lnTo>
                  <a:pt x="0" y="30546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11094869" y="6468599"/>
            <a:ext cx="1804948" cy="2709116"/>
          </a:xfrm>
          <a:custGeom>
            <a:avLst/>
            <a:gdLst/>
            <a:ahLst/>
            <a:cxnLst/>
            <a:rect l="l" t="t" r="r" b="b"/>
            <a:pathLst>
              <a:path w="1804948" h="2709116">
                <a:moveTo>
                  <a:pt x="0" y="0"/>
                </a:moveTo>
                <a:lnTo>
                  <a:pt x="1804948" y="0"/>
                </a:lnTo>
                <a:lnTo>
                  <a:pt x="1804948" y="2709116"/>
                </a:lnTo>
                <a:lnTo>
                  <a:pt x="0" y="270911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TextBox 11"/>
          <p:cNvSpPr txBox="1"/>
          <p:nvPr/>
        </p:nvSpPr>
        <p:spPr>
          <a:xfrm>
            <a:off x="14549346" y="3166402"/>
            <a:ext cx="2169829" cy="1929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  <a:spcBef>
                <a:spcPct val="0"/>
              </a:spcBef>
            </a:pPr>
            <a:r>
              <a:rPr lang="en-US" sz="3900">
                <a:solidFill>
                  <a:srgbClr val="DED5D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💡</a:t>
            </a:r>
            <a:r>
              <a:rPr lang="en-US" sz="3900" b="1">
                <a:solidFill>
                  <a:srgbClr val="DED5D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DED5D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zonder inschrijving = geen rechten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41412" y="2633107"/>
            <a:ext cx="10488001" cy="25103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Inschrijven bij VDAB is belangrijk omdat je dan: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Officieel werkzoekende bent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Toegang krijgt tot vacatures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Recht hebt op begeleiding &amp; opleidingen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Je </a:t>
            </a:r>
            <a:r>
              <a:rPr lang="en-US" sz="2400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beroepsinschakeltijd </a:t>
            </a: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kan laten starten</a:t>
            </a:r>
          </a:p>
          <a:p>
            <a:pPr marL="518160" lvl="1" indent="-259080" algn="l">
              <a:lnSpc>
                <a:spcPts val="3359"/>
              </a:lnSpc>
              <a:buFont typeface="Arial"/>
              <a:buChar char="•"/>
            </a:pPr>
            <a:r>
              <a:rPr lang="en-US" sz="2400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Kans maakt op extra maatregelen (IBO, opleidingen, begeleiding)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741412" y="999578"/>
            <a:ext cx="16546588" cy="85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HOE INSCHRIJVEN?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565664" y="0"/>
            <a:ext cx="5922638" cy="10287000"/>
            <a:chOff x="0" y="0"/>
            <a:chExt cx="155987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09333"/>
            </a:xfrm>
            <a:custGeom>
              <a:avLst/>
              <a:gdLst/>
              <a:ahLst/>
              <a:cxnLst/>
              <a:rect l="l" t="t" r="r" b="b"/>
              <a:pathLst>
                <a:path w="1559872" h="2709333">
                  <a:moveTo>
                    <a:pt x="0" y="0"/>
                  </a:moveTo>
                  <a:lnTo>
                    <a:pt x="1559872" y="0"/>
                  </a:lnTo>
                  <a:lnTo>
                    <a:pt x="15598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764019" y="4498101"/>
            <a:ext cx="4126421" cy="2754386"/>
          </a:xfrm>
          <a:custGeom>
            <a:avLst/>
            <a:gdLst/>
            <a:ahLst/>
            <a:cxnLst/>
            <a:rect l="l" t="t" r="r" b="b"/>
            <a:pathLst>
              <a:path w="4126421" h="2754386">
                <a:moveTo>
                  <a:pt x="0" y="0"/>
                </a:moveTo>
                <a:lnTo>
                  <a:pt x="4126421" y="0"/>
                </a:lnTo>
                <a:lnTo>
                  <a:pt x="4126421" y="2754387"/>
                </a:lnTo>
                <a:lnTo>
                  <a:pt x="0" y="27543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81622" y="8286424"/>
            <a:ext cx="1529285" cy="1529285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>
            <a:off x="14737336" y="8051265"/>
            <a:ext cx="3353628" cy="1999601"/>
          </a:xfrm>
          <a:custGeom>
            <a:avLst/>
            <a:gdLst/>
            <a:ahLst/>
            <a:cxnLst/>
            <a:rect l="l" t="t" r="r" b="b"/>
            <a:pathLst>
              <a:path w="3353628" h="1999601">
                <a:moveTo>
                  <a:pt x="0" y="0"/>
                </a:moveTo>
                <a:lnTo>
                  <a:pt x="3353628" y="0"/>
                </a:lnTo>
                <a:lnTo>
                  <a:pt x="3353628" y="1999601"/>
                </a:lnTo>
                <a:lnTo>
                  <a:pt x="0" y="19996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0" name="Freeform 10"/>
          <p:cNvSpPr/>
          <p:nvPr/>
        </p:nvSpPr>
        <p:spPr>
          <a:xfrm>
            <a:off x="6153191" y="4498101"/>
            <a:ext cx="2767217" cy="2754386"/>
          </a:xfrm>
          <a:custGeom>
            <a:avLst/>
            <a:gdLst/>
            <a:ahLst/>
            <a:cxnLst/>
            <a:rect l="l" t="t" r="r" b="b"/>
            <a:pathLst>
              <a:path w="2767217" h="2754386">
                <a:moveTo>
                  <a:pt x="0" y="0"/>
                </a:moveTo>
                <a:lnTo>
                  <a:pt x="2767216" y="0"/>
                </a:lnTo>
                <a:lnTo>
                  <a:pt x="2767216" y="2754387"/>
                </a:lnTo>
                <a:lnTo>
                  <a:pt x="0" y="27543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9782" r="-9273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1" name="Freeform 11"/>
          <p:cNvSpPr/>
          <p:nvPr/>
        </p:nvSpPr>
        <p:spPr>
          <a:xfrm>
            <a:off x="9187107" y="4498101"/>
            <a:ext cx="2146940" cy="2754386"/>
          </a:xfrm>
          <a:custGeom>
            <a:avLst/>
            <a:gdLst/>
            <a:ahLst/>
            <a:cxnLst/>
            <a:rect l="l" t="t" r="r" b="b"/>
            <a:pathLst>
              <a:path w="2146940" h="2754386">
                <a:moveTo>
                  <a:pt x="0" y="0"/>
                </a:moveTo>
                <a:lnTo>
                  <a:pt x="2146940" y="0"/>
                </a:lnTo>
                <a:lnTo>
                  <a:pt x="2146940" y="2754387"/>
                </a:lnTo>
                <a:lnTo>
                  <a:pt x="0" y="27543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6773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12" name="TextBox 12"/>
          <p:cNvSpPr txBox="1"/>
          <p:nvPr/>
        </p:nvSpPr>
        <p:spPr>
          <a:xfrm>
            <a:off x="1741412" y="2623582"/>
            <a:ext cx="10739552" cy="1481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🌐 Online via </a:t>
            </a:r>
            <a:r>
              <a:rPr lang="en-US" sz="2799" u="sng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  <a:hlinkClick r:id="rId8" tooltip="http://www.vdab.be"/>
              </a:rPr>
              <a:t>www.vdab.be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🧑‍💼 In een VDAB-kantoor (met begeleiding)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📞 Servicelijn: 0800 30 700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741412" y="7578976"/>
            <a:ext cx="10739552" cy="2471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Wat heb je nodig?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Identiteitskaart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E-maila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d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r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e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s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Basisinfo over je studies/ervaring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741412" y="999578"/>
            <a:ext cx="16546588" cy="85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WANNEER INSCHRIJVEN? 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565664" y="0"/>
            <a:ext cx="5922638" cy="10287000"/>
            <a:chOff x="0" y="0"/>
            <a:chExt cx="155987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09333"/>
            </a:xfrm>
            <a:custGeom>
              <a:avLst/>
              <a:gdLst/>
              <a:ahLst/>
              <a:cxnLst/>
              <a:rect l="l" t="t" r="r" b="b"/>
              <a:pathLst>
                <a:path w="1559872" h="2709333">
                  <a:moveTo>
                    <a:pt x="0" y="0"/>
                  </a:moveTo>
                  <a:lnTo>
                    <a:pt x="1559872" y="0"/>
                  </a:lnTo>
                  <a:lnTo>
                    <a:pt x="15598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5623741" y="6530239"/>
            <a:ext cx="3492833" cy="3054641"/>
          </a:xfrm>
          <a:custGeom>
            <a:avLst/>
            <a:gdLst/>
            <a:ahLst/>
            <a:cxnLst/>
            <a:rect l="l" t="t" r="r" b="b"/>
            <a:pathLst>
              <a:path w="3492833" h="3054641">
                <a:moveTo>
                  <a:pt x="3492832" y="0"/>
                </a:moveTo>
                <a:lnTo>
                  <a:pt x="0" y="0"/>
                </a:lnTo>
                <a:lnTo>
                  <a:pt x="0" y="3054641"/>
                </a:lnTo>
                <a:lnTo>
                  <a:pt x="3492832" y="3054641"/>
                </a:lnTo>
                <a:lnTo>
                  <a:pt x="349283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Freeform 8"/>
          <p:cNvSpPr/>
          <p:nvPr/>
        </p:nvSpPr>
        <p:spPr>
          <a:xfrm>
            <a:off x="9376553" y="4468534"/>
            <a:ext cx="8596674" cy="5555600"/>
          </a:xfrm>
          <a:custGeom>
            <a:avLst/>
            <a:gdLst/>
            <a:ahLst/>
            <a:cxnLst/>
            <a:rect l="l" t="t" r="r" b="b"/>
            <a:pathLst>
              <a:path w="8596674" h="5555600">
                <a:moveTo>
                  <a:pt x="0" y="0"/>
                </a:moveTo>
                <a:lnTo>
                  <a:pt x="8596674" y="0"/>
                </a:lnTo>
                <a:lnTo>
                  <a:pt x="8596674" y="5555601"/>
                </a:lnTo>
                <a:lnTo>
                  <a:pt x="0" y="55556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9" name="TextBox 9"/>
          <p:cNvSpPr txBox="1"/>
          <p:nvPr/>
        </p:nvSpPr>
        <p:spPr>
          <a:xfrm>
            <a:off x="1741412" y="2623582"/>
            <a:ext cx="10739552" cy="2967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Je schrijft j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e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 in bij </a:t>
            </a: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VDAB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: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✔️ Na het stoppen met school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✔️ Na het behalen van je diploma of getuigschrift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✔️ Als je geen werk hebt</a:t>
            </a: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✔️ Als je werk zoekt naast een opleiding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623741" y="6552066"/>
            <a:ext cx="3520259" cy="23485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  <a:spcBef>
                <a:spcPct val="0"/>
              </a:spcBef>
            </a:pPr>
            <a:r>
              <a:rPr lang="en-US" sz="3900">
                <a:solidFill>
                  <a:srgbClr val="DED5D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💡</a:t>
            </a:r>
            <a:r>
              <a:rPr lang="en-US" sz="3900" b="1">
                <a:solidFill>
                  <a:srgbClr val="DED5D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r>
              <a:rPr lang="en-US" sz="2400" b="1">
                <a:solidFill>
                  <a:srgbClr val="DED5D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Hoe sneller je inschrijft, hoe sneller je rechten starten</a:t>
            </a:r>
          </a:p>
          <a:p>
            <a:pPr algn="ctr">
              <a:lnSpc>
                <a:spcPts val="3360"/>
              </a:lnSpc>
              <a:spcBef>
                <a:spcPct val="0"/>
              </a:spcBef>
            </a:pPr>
            <a:endParaRPr lang="en-US" sz="2400" b="1">
              <a:solidFill>
                <a:srgbClr val="DED5D2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741412" y="999578"/>
            <a:ext cx="16546588" cy="85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BEROEPSINSCHAKELTIJD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565664" y="0"/>
            <a:ext cx="5922638" cy="10287000"/>
            <a:chOff x="0" y="0"/>
            <a:chExt cx="155987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09333"/>
            </a:xfrm>
            <a:custGeom>
              <a:avLst/>
              <a:gdLst/>
              <a:ahLst/>
              <a:cxnLst/>
              <a:rect l="l" t="t" r="r" b="b"/>
              <a:pathLst>
                <a:path w="1559872" h="2709333">
                  <a:moveTo>
                    <a:pt x="0" y="0"/>
                  </a:moveTo>
                  <a:lnTo>
                    <a:pt x="1559872" y="0"/>
                  </a:lnTo>
                  <a:lnTo>
                    <a:pt x="15598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41412" y="2623582"/>
            <a:ext cx="10739552" cy="494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Wat is beroepsinschakeltijd?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Een wachttijd voor jongeren die net van school komen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Dient om de overstap van school naar werk te overbruggen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Nodig om later recht te krijgen op een inschakelingsuitkering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Voor wie?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Jongeren die hun studies beëindigen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En zich tijdig inschrijven bij VDAB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 u="sng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  <a:hlinkClick r:id="rId2" tooltip="https://www.youtube.com/watch?v=CqFU5NEED8M"/>
              </a:rPr>
              <a:t>Pas afgestudeerd? Schrijf je snel in bij VDAB!</a:t>
            </a:r>
          </a:p>
          <a:p>
            <a:pPr algn="l">
              <a:lnSpc>
                <a:spcPts val="3919"/>
              </a:lnSpc>
            </a:pPr>
            <a:endParaRPr lang="en-US" sz="2799" u="sng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  <a:hlinkClick r:id="rId2" tooltip="https://www.youtube.com/watch?v=CqFU5NEED8M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2646585" y="4995656"/>
            <a:ext cx="3917290" cy="4892057"/>
          </a:xfrm>
          <a:custGeom>
            <a:avLst/>
            <a:gdLst/>
            <a:ahLst/>
            <a:cxnLst/>
            <a:rect l="l" t="t" r="r" b="b"/>
            <a:pathLst>
              <a:path w="3917290" h="4892057">
                <a:moveTo>
                  <a:pt x="0" y="0"/>
                </a:moveTo>
                <a:lnTo>
                  <a:pt x="3917290" y="0"/>
                </a:lnTo>
                <a:lnTo>
                  <a:pt x="3917290" y="4892057"/>
                </a:lnTo>
                <a:lnTo>
                  <a:pt x="0" y="48920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nlinemedia 4" title="Pas afgestudeerd?  Schrijf je snel in bij VDAB!">
            <a:hlinkClick r:id="" action="ppaction://media"/>
            <a:extLst>
              <a:ext uri="{FF2B5EF4-FFF2-40B4-BE49-F238E27FC236}">
                <a16:creationId xmlns:a16="http://schemas.microsoft.com/office/drawing/2014/main" id="{5ACD8E62-B75A-20A2-3E6C-EB495DCE047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33400" y="282099"/>
            <a:ext cx="17248475" cy="9738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741412" y="999578"/>
            <a:ext cx="16546588" cy="85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BEROEPSINSCHAKELTIJD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565664" y="0"/>
            <a:ext cx="5922638" cy="10287000"/>
            <a:chOff x="0" y="0"/>
            <a:chExt cx="155987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09333"/>
            </a:xfrm>
            <a:custGeom>
              <a:avLst/>
              <a:gdLst/>
              <a:ahLst/>
              <a:cxnLst/>
              <a:rect l="l" t="t" r="r" b="b"/>
              <a:pathLst>
                <a:path w="1559872" h="2709333">
                  <a:moveTo>
                    <a:pt x="0" y="0"/>
                  </a:moveTo>
                  <a:lnTo>
                    <a:pt x="1559872" y="0"/>
                  </a:lnTo>
                  <a:lnTo>
                    <a:pt x="15598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41412" y="2467840"/>
            <a:ext cx="10739552" cy="5938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Waarom?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Om te tonen dat je actief naar werk zoekt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Om begeleid te worden richting werk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Hoe lang?</a:t>
            </a:r>
          </a:p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⏳ 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12 maanden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Tijdens deze periode: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Moet je beschikbaar zijn voor werk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Moet je actief solliciteren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Volg je be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ge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l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e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i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din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g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 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v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i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a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 VDAB</a:t>
            </a:r>
          </a:p>
          <a:p>
            <a:pPr algn="l">
              <a:lnSpc>
                <a:spcPts val="3919"/>
              </a:lnSpc>
            </a:pPr>
            <a:endParaRPr lang="en-US" sz="2799" u="none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13147714" y="3811816"/>
            <a:ext cx="3437862" cy="6105642"/>
          </a:xfrm>
          <a:custGeom>
            <a:avLst/>
            <a:gdLst/>
            <a:ahLst/>
            <a:cxnLst/>
            <a:rect l="l" t="t" r="r" b="b"/>
            <a:pathLst>
              <a:path w="3437862" h="6105642">
                <a:moveTo>
                  <a:pt x="0" y="0"/>
                </a:moveTo>
                <a:lnTo>
                  <a:pt x="3437862" y="0"/>
                </a:lnTo>
                <a:lnTo>
                  <a:pt x="3437862" y="6105642"/>
                </a:lnTo>
                <a:lnTo>
                  <a:pt x="0" y="6105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nl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H="1" flipV="1">
            <a:off x="1057275" y="-736557"/>
            <a:ext cx="0" cy="12237809"/>
          </a:xfrm>
          <a:prstGeom prst="line">
            <a:avLst/>
          </a:prstGeom>
          <a:ln w="38100" cap="flat">
            <a:solidFill>
              <a:srgbClr val="96816B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nl-BE"/>
          </a:p>
        </p:txBody>
      </p:sp>
      <p:sp>
        <p:nvSpPr>
          <p:cNvPr id="3" name="TextBox 3"/>
          <p:cNvSpPr txBox="1"/>
          <p:nvPr/>
        </p:nvSpPr>
        <p:spPr>
          <a:xfrm>
            <a:off x="1741412" y="999578"/>
            <a:ext cx="16546588" cy="857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299"/>
              </a:lnSpc>
            </a:pPr>
            <a:r>
              <a:rPr lang="en-US" sz="6999">
                <a:solidFill>
                  <a:srgbClr val="483A3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BEROEPSINSCHAKELTIJD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4565664" y="0"/>
            <a:ext cx="5922638" cy="10287000"/>
            <a:chOff x="0" y="0"/>
            <a:chExt cx="1559872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9872" cy="2709333"/>
            </a:xfrm>
            <a:custGeom>
              <a:avLst/>
              <a:gdLst/>
              <a:ahLst/>
              <a:cxnLst/>
              <a:rect l="l" t="t" r="r" b="b"/>
              <a:pathLst>
                <a:path w="1559872" h="2709333">
                  <a:moveTo>
                    <a:pt x="0" y="0"/>
                  </a:moveTo>
                  <a:lnTo>
                    <a:pt x="1559872" y="0"/>
                  </a:lnTo>
                  <a:lnTo>
                    <a:pt x="155987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6816B">
                <a:alpha val="23922"/>
              </a:srgbClr>
            </a:solidFill>
          </p:spPr>
          <p:txBody>
            <a:bodyPr/>
            <a:lstStyle/>
            <a:p>
              <a:endParaRPr lang="nl-BE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559872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11815397" y="5888317"/>
            <a:ext cx="5500535" cy="4075362"/>
          </a:xfrm>
          <a:custGeom>
            <a:avLst/>
            <a:gdLst/>
            <a:ahLst/>
            <a:cxnLst/>
            <a:rect l="l" t="t" r="r" b="b"/>
            <a:pathLst>
              <a:path w="5500535" h="4075362">
                <a:moveTo>
                  <a:pt x="0" y="0"/>
                </a:moveTo>
                <a:lnTo>
                  <a:pt x="5500535" y="0"/>
                </a:lnTo>
                <a:lnTo>
                  <a:pt x="5500535" y="4075362"/>
                </a:lnTo>
                <a:lnTo>
                  <a:pt x="0" y="40753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4614" b="-85333"/>
            </a:stretch>
          </a:blipFill>
        </p:spPr>
        <p:txBody>
          <a:bodyPr/>
          <a:lstStyle/>
          <a:p>
            <a:endParaRPr lang="nl-BE"/>
          </a:p>
        </p:txBody>
      </p:sp>
      <p:sp>
        <p:nvSpPr>
          <p:cNvPr id="8" name="TextBox 8"/>
          <p:cNvSpPr txBox="1"/>
          <p:nvPr/>
        </p:nvSpPr>
        <p:spPr>
          <a:xfrm>
            <a:off x="1741412" y="2467840"/>
            <a:ext cx="12434210" cy="4452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483A3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Wat moet je doen?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Ingeschreven blijven bij VDAB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Solliciteren (en dit bewijzen)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Afspraken met VDAB nakomen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Eventueel opleiding of begeleiding volgen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🎯 Resultaat:</a:t>
            </a:r>
          </a:p>
          <a:p>
            <a:pPr marL="604518" lvl="1" indent="-302259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Na 12 maanden → mogelijk recht op beroepsinschakelingsuitker</a:t>
            </a:r>
            <a:r>
              <a:rPr lang="en-US" sz="2799" u="none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in</a:t>
            </a:r>
            <a:r>
              <a:rPr lang="en-US" sz="2799">
                <a:solidFill>
                  <a:srgbClr val="483A32"/>
                </a:solidFill>
                <a:latin typeface="Quicksand"/>
                <a:ea typeface="Quicksand"/>
                <a:cs typeface="Quicksand"/>
                <a:sym typeface="Quicksand"/>
              </a:rPr>
              <a:t>g</a:t>
            </a:r>
          </a:p>
          <a:p>
            <a:pPr algn="l">
              <a:lnSpc>
                <a:spcPts val="3919"/>
              </a:lnSpc>
            </a:pPr>
            <a:endParaRPr lang="en-US" sz="2799">
              <a:solidFill>
                <a:srgbClr val="483A32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433</Words>
  <Application>Microsoft Office PowerPoint</Application>
  <PresentationFormat>Aangepast</PresentationFormat>
  <Paragraphs>97</Paragraphs>
  <Slides>14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20" baseType="lpstr">
      <vt:lpstr>League Spartan</vt:lpstr>
      <vt:lpstr>Calibri</vt:lpstr>
      <vt:lpstr>Arial</vt:lpstr>
      <vt:lpstr>Quicksand Bold</vt:lpstr>
      <vt:lpstr>Quicksand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Presentatie VDAB Startersdag FEBELHAIR</dc:title>
  <cp:lastModifiedBy>Roxane Apers</cp:lastModifiedBy>
  <cp:revision>1</cp:revision>
  <dcterms:created xsi:type="dcterms:W3CDTF">2006-08-16T00:00:00Z</dcterms:created>
  <dcterms:modified xsi:type="dcterms:W3CDTF">2026-01-14T10:03:50Z</dcterms:modified>
  <dc:identifier>DAG-NNfIs3Y</dc:identifier>
</cp:coreProperties>
</file>