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6858000" cy="9144000"/>
  <p:embeddedFontLst>
    <p:embeddedFont>
      <p:font typeface="Glacial Indifference" panose="020B0604020202020204" charset="0"/>
      <p:regular r:id="rId12"/>
    </p:embeddedFont>
    <p:embeddedFont>
      <p:font typeface="Glacial Indifference Bold" panose="020B0604020202020204" charset="0"/>
      <p:regular r:id="rId13"/>
    </p:embeddedFont>
    <p:embeddedFont>
      <p:font typeface="Glacial Indifference Italics" panose="020B0604020202020204" charset="0"/>
      <p:regular r:id="rId14"/>
    </p:embeddedFont>
    <p:embeddedFont>
      <p:font typeface="Lucky Bones" panose="020B0604020202020204" charset="0"/>
      <p:regular r:id="rId15"/>
    </p:embeddedFont>
    <p:embeddedFont>
      <p:font typeface="The Seasons" panose="020B0604020202020204" charset="0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0" d="100"/>
          <a:sy n="50" d="100"/>
        </p:scale>
        <p:origin x="874" y="2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13" Type="http://schemas.openxmlformats.org/officeDocument/2006/relationships/image" Target="../media/image3.pn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12" Type="http://schemas.openxmlformats.org/officeDocument/2006/relationships/image" Target="../media/image3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11" Type="http://schemas.openxmlformats.org/officeDocument/2006/relationships/image" Target="../media/image29.png"/><Relationship Id="rId5" Type="http://schemas.openxmlformats.org/officeDocument/2006/relationships/image" Target="../media/image23.jpeg"/><Relationship Id="rId10" Type="http://schemas.openxmlformats.org/officeDocument/2006/relationships/image" Target="../media/image28.png"/><Relationship Id="rId4" Type="http://schemas.openxmlformats.org/officeDocument/2006/relationships/image" Target="../media/image22.jpeg"/><Relationship Id="rId9" Type="http://schemas.openxmlformats.org/officeDocument/2006/relationships/image" Target="../media/image27.png"/><Relationship Id="rId1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2.jpeg"/><Relationship Id="rId7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10287000"/>
                </a:moveTo>
                <a:lnTo>
                  <a:pt x="18288000" y="10287000"/>
                </a:lnTo>
                <a:lnTo>
                  <a:pt x="18288000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blipFill>
            <a:blip r:embed="rId2"/>
            <a:stretch>
              <a:fillRect t="-15131" b="-15131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7788812" cy="10287000"/>
          </a:xfrm>
          <a:custGeom>
            <a:avLst/>
            <a:gdLst/>
            <a:ahLst/>
            <a:cxnLst/>
            <a:rect l="l" t="t" r="r" b="b"/>
            <a:pathLst>
              <a:path w="7788812" h="10287000">
                <a:moveTo>
                  <a:pt x="0" y="0"/>
                </a:moveTo>
                <a:lnTo>
                  <a:pt x="7788812" y="0"/>
                </a:lnTo>
                <a:lnTo>
                  <a:pt x="7788812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8341" r="-5976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4" name="TextBox 4"/>
          <p:cNvSpPr txBox="1"/>
          <p:nvPr/>
        </p:nvSpPr>
        <p:spPr>
          <a:xfrm>
            <a:off x="8690397" y="3198993"/>
            <a:ext cx="7943497" cy="981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692"/>
              </a:lnSpc>
            </a:pPr>
            <a:r>
              <a:rPr lang="en-US" sz="6139" spc="380">
                <a:solidFill>
                  <a:srgbClr val="000000"/>
                </a:solidFill>
                <a:latin typeface="The Seasons"/>
              </a:rPr>
              <a:t>Afstuderen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690397" y="4565282"/>
            <a:ext cx="7943497" cy="10327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81"/>
              </a:lnSpc>
            </a:pPr>
            <a:r>
              <a:rPr lang="en-US" sz="4935" spc="305">
                <a:solidFill>
                  <a:srgbClr val="000000"/>
                </a:solidFill>
                <a:latin typeface="Safira March Bold"/>
              </a:rPr>
              <a:t>WAT NU? </a:t>
            </a:r>
          </a:p>
        </p:txBody>
      </p:sp>
      <p:sp>
        <p:nvSpPr>
          <p:cNvPr id="6" name="Freeform 6"/>
          <p:cNvSpPr/>
          <p:nvPr/>
        </p:nvSpPr>
        <p:spPr>
          <a:xfrm>
            <a:off x="17259300" y="9049911"/>
            <a:ext cx="933450" cy="1093739"/>
          </a:xfrm>
          <a:custGeom>
            <a:avLst/>
            <a:gdLst/>
            <a:ahLst/>
            <a:cxnLst/>
            <a:rect l="l" t="t" r="r" b="b"/>
            <a:pathLst>
              <a:path w="933450" h="1093739">
                <a:moveTo>
                  <a:pt x="0" y="0"/>
                </a:moveTo>
                <a:lnTo>
                  <a:pt x="933450" y="0"/>
                </a:lnTo>
                <a:lnTo>
                  <a:pt x="933450" y="1093740"/>
                </a:lnTo>
                <a:lnTo>
                  <a:pt x="0" y="10937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7" name="Freeform 7"/>
          <p:cNvSpPr/>
          <p:nvPr/>
        </p:nvSpPr>
        <p:spPr>
          <a:xfrm>
            <a:off x="14971237" y="9343434"/>
            <a:ext cx="2288063" cy="800217"/>
          </a:xfrm>
          <a:custGeom>
            <a:avLst/>
            <a:gdLst/>
            <a:ahLst/>
            <a:cxnLst/>
            <a:rect l="l" t="t" r="r" b="b"/>
            <a:pathLst>
              <a:path w="2288063" h="800217">
                <a:moveTo>
                  <a:pt x="0" y="0"/>
                </a:moveTo>
                <a:lnTo>
                  <a:pt x="2288063" y="0"/>
                </a:lnTo>
                <a:lnTo>
                  <a:pt x="2288063" y="800217"/>
                </a:lnTo>
                <a:lnTo>
                  <a:pt x="0" y="80021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10287000"/>
                </a:moveTo>
                <a:lnTo>
                  <a:pt x="0" y="10287000"/>
                </a:lnTo>
                <a:lnTo>
                  <a:pt x="0" y="0"/>
                </a:lnTo>
                <a:lnTo>
                  <a:pt x="18288000" y="0"/>
                </a:lnTo>
                <a:lnTo>
                  <a:pt x="18288000" y="10287000"/>
                </a:lnTo>
                <a:close/>
              </a:path>
            </a:pathLst>
          </a:custGeom>
          <a:blipFill>
            <a:blip r:embed="rId2"/>
            <a:stretch>
              <a:fillRect t="-15131" b="-15131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" name="Freeform 3"/>
          <p:cNvSpPr/>
          <p:nvPr/>
        </p:nvSpPr>
        <p:spPr>
          <a:xfrm>
            <a:off x="1552715" y="2102517"/>
            <a:ext cx="3295098" cy="3136556"/>
          </a:xfrm>
          <a:custGeom>
            <a:avLst/>
            <a:gdLst/>
            <a:ahLst/>
            <a:cxnLst/>
            <a:rect l="l" t="t" r="r" b="b"/>
            <a:pathLst>
              <a:path w="3295098" h="3136556">
                <a:moveTo>
                  <a:pt x="0" y="0"/>
                </a:moveTo>
                <a:lnTo>
                  <a:pt x="3295098" y="0"/>
                </a:lnTo>
                <a:lnTo>
                  <a:pt x="3295098" y="3136556"/>
                </a:lnTo>
                <a:lnTo>
                  <a:pt x="0" y="31365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1391" r="-21391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4" name="Freeform 4"/>
          <p:cNvSpPr/>
          <p:nvPr/>
        </p:nvSpPr>
        <p:spPr>
          <a:xfrm>
            <a:off x="7886288" y="3068052"/>
            <a:ext cx="2582794" cy="3988600"/>
          </a:xfrm>
          <a:custGeom>
            <a:avLst/>
            <a:gdLst/>
            <a:ahLst/>
            <a:cxnLst/>
            <a:rect l="l" t="t" r="r" b="b"/>
            <a:pathLst>
              <a:path w="2582794" h="3988600">
                <a:moveTo>
                  <a:pt x="0" y="0"/>
                </a:moveTo>
                <a:lnTo>
                  <a:pt x="2582794" y="0"/>
                </a:lnTo>
                <a:lnTo>
                  <a:pt x="2582794" y="3988600"/>
                </a:lnTo>
                <a:lnTo>
                  <a:pt x="0" y="39886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5677" r="-65677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5" name="Freeform 5"/>
          <p:cNvSpPr/>
          <p:nvPr/>
        </p:nvSpPr>
        <p:spPr>
          <a:xfrm flipH="1">
            <a:off x="13511426" y="3632073"/>
            <a:ext cx="2861909" cy="3736356"/>
          </a:xfrm>
          <a:custGeom>
            <a:avLst/>
            <a:gdLst/>
            <a:ahLst/>
            <a:cxnLst/>
            <a:rect l="l" t="t" r="r" b="b"/>
            <a:pathLst>
              <a:path w="2861909" h="3736356">
                <a:moveTo>
                  <a:pt x="2861909" y="0"/>
                </a:moveTo>
                <a:lnTo>
                  <a:pt x="0" y="0"/>
                </a:lnTo>
                <a:lnTo>
                  <a:pt x="0" y="3736356"/>
                </a:lnTo>
                <a:lnTo>
                  <a:pt x="2861909" y="3736356"/>
                </a:lnTo>
                <a:lnTo>
                  <a:pt x="2861909" y="0"/>
                </a:lnTo>
                <a:close/>
              </a:path>
            </a:pathLst>
          </a:custGeom>
          <a:blipFill>
            <a:blip r:embed="rId5"/>
            <a:stretch>
              <a:fillRect l="-47885" r="-47885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6" name="Freeform 6"/>
          <p:cNvSpPr/>
          <p:nvPr/>
        </p:nvSpPr>
        <p:spPr>
          <a:xfrm>
            <a:off x="2597394" y="3564617"/>
            <a:ext cx="4651414" cy="4354958"/>
          </a:xfrm>
          <a:custGeom>
            <a:avLst/>
            <a:gdLst/>
            <a:ahLst/>
            <a:cxnLst/>
            <a:rect l="l" t="t" r="r" b="b"/>
            <a:pathLst>
              <a:path w="4651414" h="4354958">
                <a:moveTo>
                  <a:pt x="0" y="0"/>
                </a:moveTo>
                <a:lnTo>
                  <a:pt x="4651414" y="0"/>
                </a:lnTo>
                <a:lnTo>
                  <a:pt x="4651414" y="4354958"/>
                </a:lnTo>
                <a:lnTo>
                  <a:pt x="0" y="435495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4592" r="-4592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7" name="Freeform 7"/>
          <p:cNvSpPr/>
          <p:nvPr/>
        </p:nvSpPr>
        <p:spPr>
          <a:xfrm>
            <a:off x="10772497" y="2235571"/>
            <a:ext cx="3585922" cy="3003502"/>
          </a:xfrm>
          <a:custGeom>
            <a:avLst/>
            <a:gdLst/>
            <a:ahLst/>
            <a:cxnLst/>
            <a:rect l="l" t="t" r="r" b="b"/>
            <a:pathLst>
              <a:path w="3585922" h="3003502">
                <a:moveTo>
                  <a:pt x="0" y="0"/>
                </a:moveTo>
                <a:lnTo>
                  <a:pt x="3585922" y="0"/>
                </a:lnTo>
                <a:lnTo>
                  <a:pt x="3585922" y="3003502"/>
                </a:lnTo>
                <a:lnTo>
                  <a:pt x="0" y="300350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2818" r="-12818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8" name="Freeform 8"/>
          <p:cNvSpPr/>
          <p:nvPr/>
        </p:nvSpPr>
        <p:spPr>
          <a:xfrm>
            <a:off x="10137304" y="5742096"/>
            <a:ext cx="3074989" cy="2905068"/>
          </a:xfrm>
          <a:custGeom>
            <a:avLst/>
            <a:gdLst/>
            <a:ahLst/>
            <a:cxnLst/>
            <a:rect l="l" t="t" r="r" b="b"/>
            <a:pathLst>
              <a:path w="3074989" h="2905068">
                <a:moveTo>
                  <a:pt x="0" y="0"/>
                </a:moveTo>
                <a:lnTo>
                  <a:pt x="3074989" y="0"/>
                </a:lnTo>
                <a:lnTo>
                  <a:pt x="3074989" y="2905068"/>
                </a:lnTo>
                <a:lnTo>
                  <a:pt x="0" y="290506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20988" r="-20988"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9" name="Group 9"/>
          <p:cNvGrpSpPr/>
          <p:nvPr/>
        </p:nvGrpSpPr>
        <p:grpSpPr>
          <a:xfrm>
            <a:off x="1428750" y="9013512"/>
            <a:ext cx="3086100" cy="114608"/>
            <a:chOff x="0" y="0"/>
            <a:chExt cx="812800" cy="3018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30185"/>
            </a:xfrm>
            <a:custGeom>
              <a:avLst/>
              <a:gdLst/>
              <a:ahLst/>
              <a:cxnLst/>
              <a:rect l="l" t="t" r="r" b="b"/>
              <a:pathLst>
                <a:path w="812800" h="30185">
                  <a:moveTo>
                    <a:pt x="0" y="0"/>
                  </a:moveTo>
                  <a:lnTo>
                    <a:pt x="812800" y="0"/>
                  </a:lnTo>
                  <a:lnTo>
                    <a:pt x="812800" y="30185"/>
                  </a:lnTo>
                  <a:lnTo>
                    <a:pt x="0" y="30185"/>
                  </a:lnTo>
                  <a:close/>
                </a:path>
              </a:pathLst>
            </a:custGeom>
            <a:solidFill>
              <a:srgbClr val="7D5020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23825"/>
              <a:ext cx="812800" cy="1540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31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0687050" y="9013512"/>
            <a:ext cx="3086100" cy="114608"/>
            <a:chOff x="0" y="0"/>
            <a:chExt cx="812800" cy="3018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30185"/>
            </a:xfrm>
            <a:custGeom>
              <a:avLst/>
              <a:gdLst/>
              <a:ahLst/>
              <a:cxnLst/>
              <a:rect l="l" t="t" r="r" b="b"/>
              <a:pathLst>
                <a:path w="812800" h="30185">
                  <a:moveTo>
                    <a:pt x="0" y="0"/>
                  </a:moveTo>
                  <a:lnTo>
                    <a:pt x="812800" y="0"/>
                  </a:lnTo>
                  <a:lnTo>
                    <a:pt x="812800" y="30185"/>
                  </a:lnTo>
                  <a:lnTo>
                    <a:pt x="0" y="30185"/>
                  </a:lnTo>
                  <a:close/>
                </a:path>
              </a:pathLst>
            </a:custGeom>
            <a:solidFill>
              <a:srgbClr val="C4BCB4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123825"/>
              <a:ext cx="812800" cy="1540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31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7600950" y="9013512"/>
            <a:ext cx="3086100" cy="114608"/>
            <a:chOff x="0" y="0"/>
            <a:chExt cx="812800" cy="3018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30185"/>
            </a:xfrm>
            <a:custGeom>
              <a:avLst/>
              <a:gdLst/>
              <a:ahLst/>
              <a:cxnLst/>
              <a:rect l="l" t="t" r="r" b="b"/>
              <a:pathLst>
                <a:path w="812800" h="30185">
                  <a:moveTo>
                    <a:pt x="0" y="0"/>
                  </a:moveTo>
                  <a:lnTo>
                    <a:pt x="812800" y="0"/>
                  </a:lnTo>
                  <a:lnTo>
                    <a:pt x="812800" y="30185"/>
                  </a:lnTo>
                  <a:lnTo>
                    <a:pt x="0" y="30185"/>
                  </a:lnTo>
                  <a:close/>
                </a:path>
              </a:pathLst>
            </a:custGeom>
            <a:solidFill>
              <a:srgbClr val="E6E0DA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123825"/>
              <a:ext cx="812800" cy="1540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31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4514850" y="9013512"/>
            <a:ext cx="3086100" cy="114608"/>
            <a:chOff x="0" y="0"/>
            <a:chExt cx="812800" cy="30185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30185"/>
            </a:xfrm>
            <a:custGeom>
              <a:avLst/>
              <a:gdLst/>
              <a:ahLst/>
              <a:cxnLst/>
              <a:rect l="l" t="t" r="r" b="b"/>
              <a:pathLst>
                <a:path w="812800" h="30185">
                  <a:moveTo>
                    <a:pt x="0" y="0"/>
                  </a:moveTo>
                  <a:lnTo>
                    <a:pt x="812800" y="0"/>
                  </a:lnTo>
                  <a:lnTo>
                    <a:pt x="812800" y="30185"/>
                  </a:lnTo>
                  <a:lnTo>
                    <a:pt x="0" y="30185"/>
                  </a:lnTo>
                  <a:close/>
                </a:path>
              </a:pathLst>
            </a:custGeom>
            <a:solidFill>
              <a:srgbClr val="B29B7C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123825"/>
              <a:ext cx="812800" cy="1540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31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3773150" y="9013512"/>
            <a:ext cx="3086100" cy="114608"/>
            <a:chOff x="0" y="0"/>
            <a:chExt cx="812800" cy="30185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30185"/>
            </a:xfrm>
            <a:custGeom>
              <a:avLst/>
              <a:gdLst/>
              <a:ahLst/>
              <a:cxnLst/>
              <a:rect l="l" t="t" r="r" b="b"/>
              <a:pathLst>
                <a:path w="812800" h="30185">
                  <a:moveTo>
                    <a:pt x="0" y="0"/>
                  </a:moveTo>
                  <a:lnTo>
                    <a:pt x="812800" y="0"/>
                  </a:lnTo>
                  <a:lnTo>
                    <a:pt x="812800" y="30185"/>
                  </a:lnTo>
                  <a:lnTo>
                    <a:pt x="0" y="30185"/>
                  </a:lnTo>
                  <a:close/>
                </a:path>
              </a:pathLst>
            </a:custGeom>
            <a:solidFill>
              <a:srgbClr val="2C251E"/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123825"/>
              <a:ext cx="812800" cy="1540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31"/>
                </a:lnSpc>
              </a:pPr>
              <a:endParaRPr/>
            </a:p>
          </p:txBody>
        </p:sp>
      </p:grpSp>
      <p:sp>
        <p:nvSpPr>
          <p:cNvPr id="24" name="Freeform 24"/>
          <p:cNvSpPr/>
          <p:nvPr/>
        </p:nvSpPr>
        <p:spPr>
          <a:xfrm rot="364795">
            <a:off x="2091422" y="1840217"/>
            <a:ext cx="2217684" cy="513024"/>
          </a:xfrm>
          <a:custGeom>
            <a:avLst/>
            <a:gdLst/>
            <a:ahLst/>
            <a:cxnLst/>
            <a:rect l="l" t="t" r="r" b="b"/>
            <a:pathLst>
              <a:path w="2217684" h="513024">
                <a:moveTo>
                  <a:pt x="0" y="0"/>
                </a:moveTo>
                <a:lnTo>
                  <a:pt x="2217684" y="0"/>
                </a:lnTo>
                <a:lnTo>
                  <a:pt x="2217684" y="513024"/>
                </a:lnTo>
                <a:lnTo>
                  <a:pt x="0" y="51302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65000"/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5" name="Freeform 25"/>
          <p:cNvSpPr/>
          <p:nvPr/>
        </p:nvSpPr>
        <p:spPr>
          <a:xfrm rot="-5490083">
            <a:off x="14442408" y="6139924"/>
            <a:ext cx="3618943" cy="1018604"/>
          </a:xfrm>
          <a:custGeom>
            <a:avLst/>
            <a:gdLst/>
            <a:ahLst/>
            <a:cxnLst/>
            <a:rect l="l" t="t" r="r" b="b"/>
            <a:pathLst>
              <a:path w="3618943" h="1018604">
                <a:moveTo>
                  <a:pt x="0" y="0"/>
                </a:moveTo>
                <a:lnTo>
                  <a:pt x="3618943" y="0"/>
                </a:lnTo>
                <a:lnTo>
                  <a:pt x="3618943" y="1018604"/>
                </a:lnTo>
                <a:lnTo>
                  <a:pt x="0" y="101860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6" name="Freeform 26"/>
          <p:cNvSpPr/>
          <p:nvPr/>
        </p:nvSpPr>
        <p:spPr>
          <a:xfrm rot="-1616536">
            <a:off x="5987226" y="2722148"/>
            <a:ext cx="3025353" cy="1211592"/>
          </a:xfrm>
          <a:custGeom>
            <a:avLst/>
            <a:gdLst/>
            <a:ahLst/>
            <a:cxnLst/>
            <a:rect l="l" t="t" r="r" b="b"/>
            <a:pathLst>
              <a:path w="3025353" h="1211592">
                <a:moveTo>
                  <a:pt x="0" y="0"/>
                </a:moveTo>
                <a:lnTo>
                  <a:pt x="3025353" y="0"/>
                </a:lnTo>
                <a:lnTo>
                  <a:pt x="3025353" y="1211593"/>
                </a:lnTo>
                <a:lnTo>
                  <a:pt x="0" y="121159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7" name="Freeform 27"/>
          <p:cNvSpPr/>
          <p:nvPr/>
        </p:nvSpPr>
        <p:spPr>
          <a:xfrm>
            <a:off x="8926468" y="3119189"/>
            <a:ext cx="506303" cy="456356"/>
          </a:xfrm>
          <a:custGeom>
            <a:avLst/>
            <a:gdLst/>
            <a:ahLst/>
            <a:cxnLst/>
            <a:rect l="l" t="t" r="r" b="b"/>
            <a:pathLst>
              <a:path w="506303" h="456356">
                <a:moveTo>
                  <a:pt x="0" y="0"/>
                </a:moveTo>
                <a:lnTo>
                  <a:pt x="506303" y="0"/>
                </a:lnTo>
                <a:lnTo>
                  <a:pt x="506303" y="456356"/>
                </a:lnTo>
                <a:lnTo>
                  <a:pt x="0" y="45635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295003" r="-285260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8" name="Freeform 28"/>
          <p:cNvSpPr/>
          <p:nvPr/>
        </p:nvSpPr>
        <p:spPr>
          <a:xfrm>
            <a:off x="12823895" y="2241064"/>
            <a:ext cx="506303" cy="456356"/>
          </a:xfrm>
          <a:custGeom>
            <a:avLst/>
            <a:gdLst/>
            <a:ahLst/>
            <a:cxnLst/>
            <a:rect l="l" t="t" r="r" b="b"/>
            <a:pathLst>
              <a:path w="506303" h="456356">
                <a:moveTo>
                  <a:pt x="0" y="0"/>
                </a:moveTo>
                <a:lnTo>
                  <a:pt x="506303" y="0"/>
                </a:lnTo>
                <a:lnTo>
                  <a:pt x="506303" y="456356"/>
                </a:lnTo>
                <a:lnTo>
                  <a:pt x="0" y="45635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295003" r="-285260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29" name="Freeform 29"/>
          <p:cNvSpPr/>
          <p:nvPr/>
        </p:nvSpPr>
        <p:spPr>
          <a:xfrm>
            <a:off x="14882074" y="3737322"/>
            <a:ext cx="506303" cy="456356"/>
          </a:xfrm>
          <a:custGeom>
            <a:avLst/>
            <a:gdLst/>
            <a:ahLst/>
            <a:cxnLst/>
            <a:rect l="l" t="t" r="r" b="b"/>
            <a:pathLst>
              <a:path w="506303" h="456356">
                <a:moveTo>
                  <a:pt x="0" y="0"/>
                </a:moveTo>
                <a:lnTo>
                  <a:pt x="506302" y="0"/>
                </a:lnTo>
                <a:lnTo>
                  <a:pt x="506302" y="456356"/>
                </a:lnTo>
                <a:lnTo>
                  <a:pt x="0" y="45635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295003" r="-285260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0" name="Freeform 30"/>
          <p:cNvSpPr/>
          <p:nvPr/>
        </p:nvSpPr>
        <p:spPr>
          <a:xfrm>
            <a:off x="4847813" y="3632073"/>
            <a:ext cx="506303" cy="456356"/>
          </a:xfrm>
          <a:custGeom>
            <a:avLst/>
            <a:gdLst/>
            <a:ahLst/>
            <a:cxnLst/>
            <a:rect l="l" t="t" r="r" b="b"/>
            <a:pathLst>
              <a:path w="506303" h="456356">
                <a:moveTo>
                  <a:pt x="0" y="0"/>
                </a:moveTo>
                <a:lnTo>
                  <a:pt x="506302" y="0"/>
                </a:lnTo>
                <a:lnTo>
                  <a:pt x="506302" y="456356"/>
                </a:lnTo>
                <a:lnTo>
                  <a:pt x="0" y="45635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295003" r="-285260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1" name="Freeform 31"/>
          <p:cNvSpPr/>
          <p:nvPr/>
        </p:nvSpPr>
        <p:spPr>
          <a:xfrm rot="-353509">
            <a:off x="10588349" y="5545224"/>
            <a:ext cx="2006229" cy="464108"/>
          </a:xfrm>
          <a:custGeom>
            <a:avLst/>
            <a:gdLst/>
            <a:ahLst/>
            <a:cxnLst/>
            <a:rect l="l" t="t" r="r" b="b"/>
            <a:pathLst>
              <a:path w="2006229" h="464108">
                <a:moveTo>
                  <a:pt x="0" y="0"/>
                </a:moveTo>
                <a:lnTo>
                  <a:pt x="2006228" y="0"/>
                </a:lnTo>
                <a:lnTo>
                  <a:pt x="2006228" y="464108"/>
                </a:lnTo>
                <a:lnTo>
                  <a:pt x="0" y="46410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47000"/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2" name="TextBox 32"/>
          <p:cNvSpPr txBox="1"/>
          <p:nvPr/>
        </p:nvSpPr>
        <p:spPr>
          <a:xfrm>
            <a:off x="1028700" y="857250"/>
            <a:ext cx="16230600" cy="6210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60"/>
              </a:lnSpc>
            </a:pPr>
            <a:r>
              <a:rPr lang="en-US" sz="3000" spc="186">
                <a:solidFill>
                  <a:srgbClr val="000000"/>
                </a:solidFill>
                <a:latin typeface="Safira March Bold"/>
              </a:rPr>
              <a:t>VÉÉL SUCCES! </a:t>
            </a:r>
          </a:p>
        </p:txBody>
      </p:sp>
      <p:sp>
        <p:nvSpPr>
          <p:cNvPr id="33" name="Freeform 33"/>
          <p:cNvSpPr/>
          <p:nvPr/>
        </p:nvSpPr>
        <p:spPr>
          <a:xfrm>
            <a:off x="17259300" y="9049911"/>
            <a:ext cx="933450" cy="1093739"/>
          </a:xfrm>
          <a:custGeom>
            <a:avLst/>
            <a:gdLst/>
            <a:ahLst/>
            <a:cxnLst/>
            <a:rect l="l" t="t" r="r" b="b"/>
            <a:pathLst>
              <a:path w="933450" h="1093739">
                <a:moveTo>
                  <a:pt x="0" y="0"/>
                </a:moveTo>
                <a:lnTo>
                  <a:pt x="933450" y="0"/>
                </a:lnTo>
                <a:lnTo>
                  <a:pt x="933450" y="1093740"/>
                </a:lnTo>
                <a:lnTo>
                  <a:pt x="0" y="109374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4" name="Freeform 34"/>
          <p:cNvSpPr/>
          <p:nvPr/>
        </p:nvSpPr>
        <p:spPr>
          <a:xfrm>
            <a:off x="14971237" y="9343434"/>
            <a:ext cx="2288063" cy="800217"/>
          </a:xfrm>
          <a:custGeom>
            <a:avLst/>
            <a:gdLst/>
            <a:ahLst/>
            <a:cxnLst/>
            <a:rect l="l" t="t" r="r" b="b"/>
            <a:pathLst>
              <a:path w="2288063" h="800217">
                <a:moveTo>
                  <a:pt x="0" y="0"/>
                </a:moveTo>
                <a:lnTo>
                  <a:pt x="2288063" y="0"/>
                </a:lnTo>
                <a:lnTo>
                  <a:pt x="2288063" y="800217"/>
                </a:lnTo>
                <a:lnTo>
                  <a:pt x="0" y="80021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5131" b="-15131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" name="Freeform 3"/>
          <p:cNvSpPr/>
          <p:nvPr/>
        </p:nvSpPr>
        <p:spPr>
          <a:xfrm>
            <a:off x="11430000" y="0"/>
            <a:ext cx="3655018" cy="5482527"/>
          </a:xfrm>
          <a:custGeom>
            <a:avLst/>
            <a:gdLst/>
            <a:ahLst/>
            <a:cxnLst/>
            <a:rect l="l" t="t" r="r" b="b"/>
            <a:pathLst>
              <a:path w="3655018" h="5482527">
                <a:moveTo>
                  <a:pt x="0" y="0"/>
                </a:moveTo>
                <a:lnTo>
                  <a:pt x="3655018" y="0"/>
                </a:lnTo>
                <a:lnTo>
                  <a:pt x="3655018" y="5482527"/>
                </a:lnTo>
                <a:lnTo>
                  <a:pt x="0" y="54825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5" r="-15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4" name="Freeform 4"/>
          <p:cNvSpPr/>
          <p:nvPr/>
        </p:nvSpPr>
        <p:spPr>
          <a:xfrm>
            <a:off x="14286209" y="2741263"/>
            <a:ext cx="4001791" cy="5997351"/>
          </a:xfrm>
          <a:custGeom>
            <a:avLst/>
            <a:gdLst/>
            <a:ahLst/>
            <a:cxnLst/>
            <a:rect l="l" t="t" r="r" b="b"/>
            <a:pathLst>
              <a:path w="4001791" h="5997351">
                <a:moveTo>
                  <a:pt x="0" y="0"/>
                </a:moveTo>
                <a:lnTo>
                  <a:pt x="4001791" y="0"/>
                </a:lnTo>
                <a:lnTo>
                  <a:pt x="4001791" y="5997351"/>
                </a:lnTo>
                <a:lnTo>
                  <a:pt x="0" y="59973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28" b="-28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5" name="Freeform 5"/>
          <p:cNvSpPr/>
          <p:nvPr/>
        </p:nvSpPr>
        <p:spPr>
          <a:xfrm>
            <a:off x="10013284" y="5833173"/>
            <a:ext cx="3643152" cy="4453827"/>
          </a:xfrm>
          <a:custGeom>
            <a:avLst/>
            <a:gdLst/>
            <a:ahLst/>
            <a:cxnLst/>
            <a:rect l="l" t="t" r="r" b="b"/>
            <a:pathLst>
              <a:path w="3643152" h="4453827">
                <a:moveTo>
                  <a:pt x="0" y="0"/>
                </a:moveTo>
                <a:lnTo>
                  <a:pt x="3643152" y="0"/>
                </a:lnTo>
                <a:lnTo>
                  <a:pt x="3643152" y="4453827"/>
                </a:lnTo>
                <a:lnTo>
                  <a:pt x="0" y="44538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1329" b="-11329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6" name="Freeform 6"/>
          <p:cNvSpPr/>
          <p:nvPr/>
        </p:nvSpPr>
        <p:spPr>
          <a:xfrm>
            <a:off x="17259300" y="9049911"/>
            <a:ext cx="933450" cy="1093739"/>
          </a:xfrm>
          <a:custGeom>
            <a:avLst/>
            <a:gdLst/>
            <a:ahLst/>
            <a:cxnLst/>
            <a:rect l="l" t="t" r="r" b="b"/>
            <a:pathLst>
              <a:path w="933450" h="1093739">
                <a:moveTo>
                  <a:pt x="0" y="0"/>
                </a:moveTo>
                <a:lnTo>
                  <a:pt x="933450" y="0"/>
                </a:lnTo>
                <a:lnTo>
                  <a:pt x="933450" y="1093740"/>
                </a:lnTo>
                <a:lnTo>
                  <a:pt x="0" y="10937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7" name="Freeform 7"/>
          <p:cNvSpPr/>
          <p:nvPr/>
        </p:nvSpPr>
        <p:spPr>
          <a:xfrm>
            <a:off x="14971237" y="9343434"/>
            <a:ext cx="2288063" cy="800217"/>
          </a:xfrm>
          <a:custGeom>
            <a:avLst/>
            <a:gdLst/>
            <a:ahLst/>
            <a:cxnLst/>
            <a:rect l="l" t="t" r="r" b="b"/>
            <a:pathLst>
              <a:path w="2288063" h="800217">
                <a:moveTo>
                  <a:pt x="0" y="0"/>
                </a:moveTo>
                <a:lnTo>
                  <a:pt x="2288063" y="0"/>
                </a:lnTo>
                <a:lnTo>
                  <a:pt x="2288063" y="800217"/>
                </a:lnTo>
                <a:lnTo>
                  <a:pt x="0" y="80021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8" name="Group 8"/>
          <p:cNvGrpSpPr/>
          <p:nvPr/>
        </p:nvGrpSpPr>
        <p:grpSpPr>
          <a:xfrm>
            <a:off x="518328" y="1368273"/>
            <a:ext cx="9398664" cy="8228508"/>
            <a:chOff x="0" y="0"/>
            <a:chExt cx="12531552" cy="10971344"/>
          </a:xfrm>
        </p:grpSpPr>
        <p:sp>
          <p:nvSpPr>
            <p:cNvPr id="9" name="TextBox 9"/>
            <p:cNvSpPr txBox="1"/>
            <p:nvPr/>
          </p:nvSpPr>
          <p:spPr>
            <a:xfrm>
              <a:off x="0" y="-171450"/>
              <a:ext cx="12531552" cy="7708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460"/>
                </a:lnSpc>
              </a:pPr>
              <a:r>
                <a:rPr lang="en-US" sz="3000" spc="186">
                  <a:solidFill>
                    <a:srgbClr val="000000"/>
                  </a:solidFill>
                  <a:latin typeface="Safira March Bold"/>
                </a:rPr>
                <a:t>WERKEN ALS WERKNEMER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571023"/>
              <a:ext cx="12531552" cy="94003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604519" lvl="1" indent="-302260">
                <a:lnSpc>
                  <a:spcPts val="5319"/>
                </a:lnSpc>
                <a:buFont typeface="Arial"/>
                <a:buChar char="•"/>
              </a:pPr>
              <a:r>
                <a:rPr lang="en-US" sz="2799" spc="207">
                  <a:solidFill>
                    <a:srgbClr val="000000"/>
                  </a:solidFill>
                  <a:latin typeface="Glacial Indifference"/>
                </a:rPr>
                <a:t>De werknemer verbindt zich er toe arbeid te verrichten “onder het </a:t>
              </a:r>
              <a:r>
                <a:rPr lang="en-US" sz="2799" spc="207">
                  <a:solidFill>
                    <a:srgbClr val="000000"/>
                  </a:solidFill>
                  <a:latin typeface="Glacial Indifference Bold"/>
                </a:rPr>
                <a:t>gezag</a:t>
              </a:r>
              <a:r>
                <a:rPr lang="en-US" sz="2799" spc="207">
                  <a:solidFill>
                    <a:srgbClr val="000000"/>
                  </a:solidFill>
                  <a:latin typeface="Glacial Indifference"/>
                </a:rPr>
                <a:t> van de werkgever”</a:t>
              </a:r>
            </a:p>
            <a:p>
              <a:pPr>
                <a:lnSpc>
                  <a:spcPts val="5319"/>
                </a:lnSpc>
              </a:pPr>
              <a:endParaRPr lang="en-US" sz="2799" spc="207">
                <a:solidFill>
                  <a:srgbClr val="000000"/>
                </a:solidFill>
                <a:latin typeface="Glacial Indifference"/>
              </a:endParaRPr>
            </a:p>
            <a:p>
              <a:pPr marL="604519" lvl="1" indent="-302260">
                <a:lnSpc>
                  <a:spcPts val="5319"/>
                </a:lnSpc>
                <a:buFont typeface="Arial"/>
                <a:buChar char="•"/>
              </a:pPr>
              <a:r>
                <a:rPr lang="en-US" sz="2799" spc="207">
                  <a:solidFill>
                    <a:srgbClr val="000000"/>
                  </a:solidFill>
                  <a:latin typeface="Glacial Indifference"/>
                </a:rPr>
                <a:t>De werkgever is gehouden een </a:t>
              </a:r>
              <a:r>
                <a:rPr lang="en-US" sz="2799" spc="207">
                  <a:solidFill>
                    <a:srgbClr val="000000"/>
                  </a:solidFill>
                  <a:latin typeface="Glacial Indifference Bold"/>
                </a:rPr>
                <a:t>loon</a:t>
              </a:r>
              <a:r>
                <a:rPr lang="en-US" sz="2799" spc="207">
                  <a:solidFill>
                    <a:srgbClr val="000000"/>
                  </a:solidFill>
                  <a:latin typeface="Glacial Indifference"/>
                </a:rPr>
                <a:t> te betalen</a:t>
              </a:r>
            </a:p>
            <a:p>
              <a:pPr>
                <a:lnSpc>
                  <a:spcPts val="5319"/>
                </a:lnSpc>
              </a:pPr>
              <a:endParaRPr lang="en-US" sz="2799" spc="207">
                <a:solidFill>
                  <a:srgbClr val="000000"/>
                </a:solidFill>
                <a:latin typeface="Glacial Indifference"/>
              </a:endParaRPr>
            </a:p>
            <a:p>
              <a:pPr marL="604519" lvl="1" indent="-302260">
                <a:lnSpc>
                  <a:spcPts val="5319"/>
                </a:lnSpc>
                <a:buFont typeface="Arial"/>
                <a:buChar char="•"/>
              </a:pPr>
              <a:r>
                <a:rPr lang="en-US" sz="2799" spc="207">
                  <a:solidFill>
                    <a:srgbClr val="000000"/>
                  </a:solidFill>
                  <a:latin typeface="Glacial Indifference"/>
                </a:rPr>
                <a:t>De werknemer moet zelf geen extra betalingen doen om te werken of materiaal te kopen of lokalen te huren etc.</a:t>
              </a:r>
            </a:p>
            <a:p>
              <a:pPr>
                <a:lnSpc>
                  <a:spcPts val="5319"/>
                </a:lnSpc>
              </a:pPr>
              <a:endParaRPr lang="en-US" sz="2799" spc="207">
                <a:solidFill>
                  <a:srgbClr val="000000"/>
                </a:solidFill>
                <a:latin typeface="Glacial Indifference"/>
              </a:endParaRPr>
            </a:p>
            <a:p>
              <a:pPr marL="604519" lvl="1" indent="-302260">
                <a:lnSpc>
                  <a:spcPts val="5319"/>
                </a:lnSpc>
                <a:buFont typeface="Arial"/>
                <a:buChar char="•"/>
              </a:pPr>
              <a:r>
                <a:rPr lang="en-US" sz="2799" spc="207">
                  <a:solidFill>
                    <a:srgbClr val="000000"/>
                  </a:solidFill>
                  <a:latin typeface="Glacial Indifference"/>
                </a:rPr>
                <a:t>Recht op sociale zekerheid</a:t>
              </a:r>
            </a:p>
            <a:p>
              <a:pPr>
                <a:lnSpc>
                  <a:spcPts val="3460"/>
                </a:lnSpc>
              </a:pPr>
              <a:endParaRPr lang="en-US" sz="2799" spc="207">
                <a:solidFill>
                  <a:srgbClr val="000000"/>
                </a:solidFill>
                <a:latin typeface="Glacial Indifference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10287000"/>
                </a:moveTo>
                <a:lnTo>
                  <a:pt x="18288000" y="10287000"/>
                </a:lnTo>
                <a:lnTo>
                  <a:pt x="18288000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blipFill>
            <a:blip r:embed="rId2"/>
            <a:stretch>
              <a:fillRect t="-15131" b="-15131"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3" name="Group 3"/>
          <p:cNvGrpSpPr/>
          <p:nvPr/>
        </p:nvGrpSpPr>
        <p:grpSpPr>
          <a:xfrm>
            <a:off x="8598854" y="1542993"/>
            <a:ext cx="8933270" cy="7868786"/>
            <a:chOff x="0" y="0"/>
            <a:chExt cx="11911027" cy="10491715"/>
          </a:xfrm>
        </p:grpSpPr>
        <p:sp>
          <p:nvSpPr>
            <p:cNvPr id="4" name="TextBox 4"/>
            <p:cNvSpPr txBox="1"/>
            <p:nvPr/>
          </p:nvSpPr>
          <p:spPr>
            <a:xfrm>
              <a:off x="0" y="-171450"/>
              <a:ext cx="11911027" cy="7708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460"/>
                </a:lnSpc>
              </a:pPr>
              <a:r>
                <a:rPr lang="en-US" sz="3000" spc="186">
                  <a:solidFill>
                    <a:srgbClr val="000000"/>
                  </a:solidFill>
                  <a:latin typeface="Safira March Bold"/>
                </a:rPr>
                <a:t>CONTRACTEN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893950" y="1694848"/>
              <a:ext cx="10123127" cy="87968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604519" lvl="1" indent="-302260">
                <a:lnSpc>
                  <a:spcPts val="4059"/>
                </a:lnSpc>
                <a:buFont typeface="Arial"/>
                <a:buChar char="•"/>
              </a:pPr>
              <a:r>
                <a:rPr lang="en-US" sz="2799" spc="209">
                  <a:solidFill>
                    <a:srgbClr val="000000"/>
                  </a:solidFill>
                  <a:latin typeface="Glacial Indifference"/>
                </a:rPr>
                <a:t>Contract onbepaalde duur</a:t>
              </a:r>
            </a:p>
            <a:p>
              <a:pPr>
                <a:lnSpc>
                  <a:spcPts val="4059"/>
                </a:lnSpc>
              </a:pPr>
              <a:endParaRPr lang="en-US" sz="2799" spc="209">
                <a:solidFill>
                  <a:srgbClr val="000000"/>
                </a:solidFill>
                <a:latin typeface="Glacial Indifference"/>
              </a:endParaRPr>
            </a:p>
            <a:p>
              <a:pPr marL="604519" lvl="1" indent="-302260">
                <a:lnSpc>
                  <a:spcPts val="4059"/>
                </a:lnSpc>
                <a:buFont typeface="Arial"/>
                <a:buChar char="•"/>
              </a:pPr>
              <a:r>
                <a:rPr lang="en-US" sz="2799" spc="209">
                  <a:solidFill>
                    <a:srgbClr val="000000"/>
                  </a:solidFill>
                  <a:latin typeface="Glacial Indifference"/>
                </a:rPr>
                <a:t>Contract bepaalde duur </a:t>
              </a:r>
            </a:p>
            <a:p>
              <a:pPr>
                <a:lnSpc>
                  <a:spcPts val="4059"/>
                </a:lnSpc>
              </a:pPr>
              <a:endParaRPr lang="en-US" sz="2799" spc="209">
                <a:solidFill>
                  <a:srgbClr val="000000"/>
                </a:solidFill>
                <a:latin typeface="Glacial Indifference"/>
              </a:endParaRPr>
            </a:p>
            <a:p>
              <a:pPr marL="604519" lvl="1" indent="-302260">
                <a:lnSpc>
                  <a:spcPts val="4059"/>
                </a:lnSpc>
                <a:buFont typeface="Arial"/>
                <a:buChar char="•"/>
              </a:pPr>
              <a:r>
                <a:rPr lang="en-US" sz="2799" spc="209">
                  <a:solidFill>
                    <a:srgbClr val="000000"/>
                  </a:solidFill>
                  <a:latin typeface="Glacial Indifference"/>
                </a:rPr>
                <a:t>Vervangingscontract </a:t>
              </a:r>
            </a:p>
            <a:p>
              <a:pPr>
                <a:lnSpc>
                  <a:spcPts val="4059"/>
                </a:lnSpc>
              </a:pPr>
              <a:endParaRPr lang="en-US" sz="2799" spc="209">
                <a:solidFill>
                  <a:srgbClr val="000000"/>
                </a:solidFill>
                <a:latin typeface="Glacial Indifference"/>
              </a:endParaRPr>
            </a:p>
            <a:p>
              <a:pPr marL="604519" lvl="1" indent="-302260">
                <a:lnSpc>
                  <a:spcPts val="4059"/>
                </a:lnSpc>
                <a:buFont typeface="Arial"/>
                <a:buChar char="•"/>
              </a:pPr>
              <a:r>
                <a:rPr lang="en-US" sz="2799" spc="209">
                  <a:solidFill>
                    <a:srgbClr val="000000"/>
                  </a:solidFill>
                  <a:latin typeface="Glacial Indifference"/>
                </a:rPr>
                <a:t>Interim contract </a:t>
              </a:r>
            </a:p>
            <a:p>
              <a:pPr>
                <a:lnSpc>
                  <a:spcPts val="4059"/>
                </a:lnSpc>
              </a:pPr>
              <a:endParaRPr lang="en-US" sz="2799" spc="209">
                <a:solidFill>
                  <a:srgbClr val="000000"/>
                </a:solidFill>
                <a:latin typeface="Glacial Indifference"/>
              </a:endParaRPr>
            </a:p>
            <a:p>
              <a:pPr marL="604519" lvl="1" indent="-302260">
                <a:lnSpc>
                  <a:spcPts val="4059"/>
                </a:lnSpc>
                <a:buFont typeface="Arial"/>
                <a:buChar char="•"/>
              </a:pPr>
              <a:r>
                <a:rPr lang="en-US" sz="2799" spc="209">
                  <a:solidFill>
                    <a:srgbClr val="000000"/>
                  </a:solidFill>
                  <a:latin typeface="Glacial Indifference"/>
                </a:rPr>
                <a:t>Voltijds of deeltijdse tewerkstelling </a:t>
              </a:r>
            </a:p>
            <a:p>
              <a:pPr>
                <a:lnSpc>
                  <a:spcPts val="4059"/>
                </a:lnSpc>
              </a:pPr>
              <a:endParaRPr lang="en-US" sz="2799" spc="209">
                <a:solidFill>
                  <a:srgbClr val="000000"/>
                </a:solidFill>
                <a:latin typeface="Glacial Indifference"/>
              </a:endParaRPr>
            </a:p>
            <a:p>
              <a:pPr marL="604519" lvl="1" indent="-302260">
                <a:lnSpc>
                  <a:spcPts val="4059"/>
                </a:lnSpc>
                <a:buFont typeface="Arial"/>
                <a:buChar char="•"/>
              </a:pPr>
              <a:r>
                <a:rPr lang="en-US" sz="2799" spc="209">
                  <a:solidFill>
                    <a:srgbClr val="000000"/>
                  </a:solidFill>
                  <a:latin typeface="Glacial Indifference"/>
                </a:rPr>
                <a:t>Opleidingscontracten </a:t>
              </a:r>
            </a:p>
            <a:p>
              <a:pPr>
                <a:lnSpc>
                  <a:spcPts val="3625"/>
                </a:lnSpc>
              </a:pPr>
              <a:r>
                <a:rPr lang="en-US" sz="2500" spc="187">
                  <a:solidFill>
                    <a:srgbClr val="000000"/>
                  </a:solidFill>
                  <a:latin typeface="Glacial Indifference Italics"/>
                </a:rPr>
                <a:t>opgelet ! oneigenlijke opleidingscontracten</a:t>
              </a:r>
            </a:p>
            <a:p>
              <a:pPr>
                <a:lnSpc>
                  <a:spcPts val="4059"/>
                </a:lnSpc>
              </a:pPr>
              <a:endParaRPr lang="en-US" sz="2500" spc="187">
                <a:solidFill>
                  <a:srgbClr val="000000"/>
                </a:solidFill>
                <a:latin typeface="Glacial Indifference Italics"/>
              </a:endParaRP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3054769" y="7594284"/>
            <a:ext cx="4342587" cy="7059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13"/>
              </a:lnSpc>
            </a:pPr>
            <a:r>
              <a:rPr lang="en-US" sz="4081">
                <a:solidFill>
                  <a:srgbClr val="000000"/>
                </a:solidFill>
                <a:latin typeface="Lucky Bones"/>
              </a:rPr>
              <a:t>Know the Rules</a:t>
            </a:r>
          </a:p>
        </p:txBody>
      </p:sp>
      <p:sp>
        <p:nvSpPr>
          <p:cNvPr id="7" name="Freeform 7"/>
          <p:cNvSpPr/>
          <p:nvPr/>
        </p:nvSpPr>
        <p:spPr>
          <a:xfrm>
            <a:off x="1543013" y="1603907"/>
            <a:ext cx="5982731" cy="7079185"/>
          </a:xfrm>
          <a:custGeom>
            <a:avLst/>
            <a:gdLst/>
            <a:ahLst/>
            <a:cxnLst/>
            <a:rect l="l" t="t" r="r" b="b"/>
            <a:pathLst>
              <a:path w="5982731" h="7079185">
                <a:moveTo>
                  <a:pt x="0" y="0"/>
                </a:moveTo>
                <a:lnTo>
                  <a:pt x="5982731" y="0"/>
                </a:lnTo>
                <a:lnTo>
                  <a:pt x="5982731" y="7079186"/>
                </a:lnTo>
                <a:lnTo>
                  <a:pt x="0" y="70791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8745" r="-38745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8" name="Freeform 8"/>
          <p:cNvSpPr/>
          <p:nvPr/>
        </p:nvSpPr>
        <p:spPr>
          <a:xfrm>
            <a:off x="17259300" y="9049911"/>
            <a:ext cx="933450" cy="1093739"/>
          </a:xfrm>
          <a:custGeom>
            <a:avLst/>
            <a:gdLst/>
            <a:ahLst/>
            <a:cxnLst/>
            <a:rect l="l" t="t" r="r" b="b"/>
            <a:pathLst>
              <a:path w="933450" h="1093739">
                <a:moveTo>
                  <a:pt x="0" y="0"/>
                </a:moveTo>
                <a:lnTo>
                  <a:pt x="933450" y="0"/>
                </a:lnTo>
                <a:lnTo>
                  <a:pt x="933450" y="1093740"/>
                </a:lnTo>
                <a:lnTo>
                  <a:pt x="0" y="10937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9" name="Freeform 9"/>
          <p:cNvSpPr/>
          <p:nvPr/>
        </p:nvSpPr>
        <p:spPr>
          <a:xfrm>
            <a:off x="14971237" y="9343434"/>
            <a:ext cx="2288063" cy="800217"/>
          </a:xfrm>
          <a:custGeom>
            <a:avLst/>
            <a:gdLst/>
            <a:ahLst/>
            <a:cxnLst/>
            <a:rect l="l" t="t" r="r" b="b"/>
            <a:pathLst>
              <a:path w="2288063" h="800217">
                <a:moveTo>
                  <a:pt x="0" y="0"/>
                </a:moveTo>
                <a:lnTo>
                  <a:pt x="2288063" y="0"/>
                </a:lnTo>
                <a:lnTo>
                  <a:pt x="2288063" y="800217"/>
                </a:lnTo>
                <a:lnTo>
                  <a:pt x="0" y="80021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10287000"/>
                </a:moveTo>
                <a:lnTo>
                  <a:pt x="18288000" y="10287000"/>
                </a:lnTo>
                <a:lnTo>
                  <a:pt x="18288000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blipFill>
            <a:blip r:embed="rId2"/>
            <a:stretch>
              <a:fillRect t="-15131" b="-15131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" name="Freeform 3"/>
          <p:cNvSpPr/>
          <p:nvPr/>
        </p:nvSpPr>
        <p:spPr>
          <a:xfrm>
            <a:off x="1543013" y="1603907"/>
            <a:ext cx="5982731" cy="7079185"/>
          </a:xfrm>
          <a:custGeom>
            <a:avLst/>
            <a:gdLst/>
            <a:ahLst/>
            <a:cxnLst/>
            <a:rect l="l" t="t" r="r" b="b"/>
            <a:pathLst>
              <a:path w="5982731" h="7079185">
                <a:moveTo>
                  <a:pt x="0" y="0"/>
                </a:moveTo>
                <a:lnTo>
                  <a:pt x="5982731" y="0"/>
                </a:lnTo>
                <a:lnTo>
                  <a:pt x="5982731" y="7079186"/>
                </a:lnTo>
                <a:lnTo>
                  <a:pt x="0" y="70791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2584" r="-81792"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4" name="Group 4"/>
          <p:cNvGrpSpPr/>
          <p:nvPr/>
        </p:nvGrpSpPr>
        <p:grpSpPr>
          <a:xfrm>
            <a:off x="8887727" y="1603907"/>
            <a:ext cx="8933270" cy="6247377"/>
            <a:chOff x="0" y="0"/>
            <a:chExt cx="11911027" cy="8329836"/>
          </a:xfrm>
        </p:grpSpPr>
        <p:sp>
          <p:nvSpPr>
            <p:cNvPr id="5" name="TextBox 5"/>
            <p:cNvSpPr txBox="1"/>
            <p:nvPr/>
          </p:nvSpPr>
          <p:spPr>
            <a:xfrm>
              <a:off x="0" y="-171450"/>
              <a:ext cx="11911027" cy="7708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460"/>
                </a:lnSpc>
              </a:pPr>
              <a:r>
                <a:rPr lang="en-US" sz="3000" spc="186">
                  <a:solidFill>
                    <a:srgbClr val="000000"/>
                  </a:solidFill>
                  <a:latin typeface="Safira March Bold"/>
                </a:rPr>
                <a:t>ARBEIDSOVEREENKOMST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893950" y="1656748"/>
              <a:ext cx="10123127" cy="66730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604519" lvl="1" indent="-302260">
                <a:lnSpc>
                  <a:spcPts val="4451"/>
                </a:lnSpc>
                <a:buFont typeface="Arial"/>
                <a:buChar char="•"/>
              </a:pPr>
              <a:r>
                <a:rPr lang="en-US" sz="2799" spc="209">
                  <a:solidFill>
                    <a:srgbClr val="000000"/>
                  </a:solidFill>
                  <a:latin typeface="Glacial Indifference"/>
                </a:rPr>
                <a:t>Partijen </a:t>
              </a:r>
            </a:p>
            <a:p>
              <a:pPr>
                <a:lnSpc>
                  <a:spcPts val="4451"/>
                </a:lnSpc>
              </a:pPr>
              <a:endParaRPr lang="en-US" sz="2799" spc="209">
                <a:solidFill>
                  <a:srgbClr val="000000"/>
                </a:solidFill>
                <a:latin typeface="Glacial Indifference"/>
              </a:endParaRPr>
            </a:p>
            <a:p>
              <a:pPr marL="604519" lvl="1" indent="-302260">
                <a:lnSpc>
                  <a:spcPts val="4451"/>
                </a:lnSpc>
                <a:buFont typeface="Arial"/>
                <a:buChar char="•"/>
              </a:pPr>
              <a:r>
                <a:rPr lang="en-US" sz="2799" spc="209">
                  <a:solidFill>
                    <a:srgbClr val="000000"/>
                  </a:solidFill>
                  <a:latin typeface="Glacial Indifference"/>
                </a:rPr>
                <a:t>Plaats tewerkstelling </a:t>
              </a:r>
            </a:p>
            <a:p>
              <a:pPr>
                <a:lnSpc>
                  <a:spcPts val="4451"/>
                </a:lnSpc>
              </a:pPr>
              <a:endParaRPr lang="en-US" sz="2799" spc="209">
                <a:solidFill>
                  <a:srgbClr val="000000"/>
                </a:solidFill>
                <a:latin typeface="Glacial Indifference"/>
              </a:endParaRPr>
            </a:p>
            <a:p>
              <a:pPr marL="604519" lvl="1" indent="-302260">
                <a:lnSpc>
                  <a:spcPts val="4451"/>
                </a:lnSpc>
                <a:buFont typeface="Arial"/>
                <a:buChar char="•"/>
              </a:pPr>
              <a:r>
                <a:rPr lang="en-US" sz="2799" spc="209">
                  <a:solidFill>
                    <a:srgbClr val="000000"/>
                  </a:solidFill>
                  <a:latin typeface="Glacial Indifference"/>
                </a:rPr>
                <a:t>arbeidsduur </a:t>
              </a:r>
            </a:p>
            <a:p>
              <a:pPr>
                <a:lnSpc>
                  <a:spcPts val="4451"/>
                </a:lnSpc>
              </a:pPr>
              <a:endParaRPr lang="en-US" sz="2799" spc="209">
                <a:solidFill>
                  <a:srgbClr val="000000"/>
                </a:solidFill>
                <a:latin typeface="Glacial Indifference"/>
              </a:endParaRPr>
            </a:p>
            <a:p>
              <a:pPr marL="604519" lvl="1" indent="-302260">
                <a:lnSpc>
                  <a:spcPts val="4451"/>
                </a:lnSpc>
                <a:buFont typeface="Arial"/>
                <a:buChar char="•"/>
              </a:pPr>
              <a:r>
                <a:rPr lang="en-US" sz="2799" spc="209">
                  <a:solidFill>
                    <a:srgbClr val="000000"/>
                  </a:solidFill>
                  <a:latin typeface="Glacial Indifference"/>
                </a:rPr>
                <a:t>arbeider/bediende </a:t>
              </a:r>
            </a:p>
            <a:p>
              <a:pPr>
                <a:lnSpc>
                  <a:spcPts val="4451"/>
                </a:lnSpc>
              </a:pPr>
              <a:endParaRPr lang="en-US" sz="2799" spc="209">
                <a:solidFill>
                  <a:srgbClr val="000000"/>
                </a:solidFill>
                <a:latin typeface="Glacial Indifference"/>
              </a:endParaRPr>
            </a:p>
            <a:p>
              <a:pPr marL="604519" lvl="1" indent="-302260">
                <a:lnSpc>
                  <a:spcPts val="4451"/>
                </a:lnSpc>
                <a:buFont typeface="Arial"/>
                <a:buChar char="•"/>
              </a:pPr>
              <a:r>
                <a:rPr lang="en-US" sz="2799" spc="209">
                  <a:solidFill>
                    <a:srgbClr val="000000"/>
                  </a:solidFill>
                  <a:latin typeface="Glacial Indifference"/>
                </a:rPr>
                <a:t>specifieke afspraken</a:t>
              </a:r>
            </a:p>
          </p:txBody>
        </p:sp>
      </p:grpSp>
      <p:sp>
        <p:nvSpPr>
          <p:cNvPr id="7" name="Freeform 7"/>
          <p:cNvSpPr/>
          <p:nvPr/>
        </p:nvSpPr>
        <p:spPr>
          <a:xfrm>
            <a:off x="17259300" y="9049911"/>
            <a:ext cx="933450" cy="1093739"/>
          </a:xfrm>
          <a:custGeom>
            <a:avLst/>
            <a:gdLst/>
            <a:ahLst/>
            <a:cxnLst/>
            <a:rect l="l" t="t" r="r" b="b"/>
            <a:pathLst>
              <a:path w="933450" h="1093739">
                <a:moveTo>
                  <a:pt x="0" y="0"/>
                </a:moveTo>
                <a:lnTo>
                  <a:pt x="933450" y="0"/>
                </a:lnTo>
                <a:lnTo>
                  <a:pt x="933450" y="1093740"/>
                </a:lnTo>
                <a:lnTo>
                  <a:pt x="0" y="10937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8" name="Freeform 8"/>
          <p:cNvSpPr/>
          <p:nvPr/>
        </p:nvSpPr>
        <p:spPr>
          <a:xfrm>
            <a:off x="14971237" y="9343434"/>
            <a:ext cx="2288063" cy="800217"/>
          </a:xfrm>
          <a:custGeom>
            <a:avLst/>
            <a:gdLst/>
            <a:ahLst/>
            <a:cxnLst/>
            <a:rect l="l" t="t" r="r" b="b"/>
            <a:pathLst>
              <a:path w="2288063" h="800217">
                <a:moveTo>
                  <a:pt x="0" y="0"/>
                </a:moveTo>
                <a:lnTo>
                  <a:pt x="2288063" y="0"/>
                </a:lnTo>
                <a:lnTo>
                  <a:pt x="2288063" y="800217"/>
                </a:lnTo>
                <a:lnTo>
                  <a:pt x="0" y="80021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10287000"/>
                </a:moveTo>
                <a:lnTo>
                  <a:pt x="18288000" y="10287000"/>
                </a:lnTo>
                <a:lnTo>
                  <a:pt x="18288000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blipFill>
            <a:blip r:embed="rId2"/>
            <a:stretch>
              <a:fillRect t="-15131" b="-15131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" name="Freeform 3"/>
          <p:cNvSpPr/>
          <p:nvPr/>
        </p:nvSpPr>
        <p:spPr>
          <a:xfrm>
            <a:off x="1543013" y="1603907"/>
            <a:ext cx="5982731" cy="7079185"/>
          </a:xfrm>
          <a:custGeom>
            <a:avLst/>
            <a:gdLst/>
            <a:ahLst/>
            <a:cxnLst/>
            <a:rect l="l" t="t" r="r" b="b"/>
            <a:pathLst>
              <a:path w="5982731" h="7079185">
                <a:moveTo>
                  <a:pt x="0" y="0"/>
                </a:moveTo>
                <a:lnTo>
                  <a:pt x="5982731" y="0"/>
                </a:lnTo>
                <a:lnTo>
                  <a:pt x="5982731" y="7079186"/>
                </a:lnTo>
                <a:lnTo>
                  <a:pt x="0" y="70791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8745" r="-38745"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4" name="Group 4"/>
          <p:cNvGrpSpPr/>
          <p:nvPr/>
        </p:nvGrpSpPr>
        <p:grpSpPr>
          <a:xfrm>
            <a:off x="8598854" y="1000068"/>
            <a:ext cx="8933270" cy="8954636"/>
            <a:chOff x="0" y="0"/>
            <a:chExt cx="11911027" cy="11939515"/>
          </a:xfrm>
        </p:grpSpPr>
        <p:sp>
          <p:nvSpPr>
            <p:cNvPr id="5" name="TextBox 5"/>
            <p:cNvSpPr txBox="1"/>
            <p:nvPr/>
          </p:nvSpPr>
          <p:spPr>
            <a:xfrm>
              <a:off x="0" y="-171450"/>
              <a:ext cx="11911027" cy="7708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460"/>
                </a:lnSpc>
              </a:pPr>
              <a:r>
                <a:rPr lang="en-US" sz="3000" spc="186">
                  <a:solidFill>
                    <a:srgbClr val="000000"/>
                  </a:solidFill>
                  <a:latin typeface="Safira March Bold"/>
                </a:rPr>
                <a:t>ARBEIDSREGLEMENT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893950" y="1694848"/>
              <a:ext cx="10123127" cy="102446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604519" lvl="1" indent="-302260">
                <a:lnSpc>
                  <a:spcPts val="4059"/>
                </a:lnSpc>
                <a:buFont typeface="Arial"/>
                <a:buChar char="•"/>
              </a:pPr>
              <a:r>
                <a:rPr lang="en-US" sz="2799" spc="209">
                  <a:solidFill>
                    <a:srgbClr val="000000"/>
                  </a:solidFill>
                  <a:latin typeface="Glacial Indifference"/>
                </a:rPr>
                <a:t>Afspraken tussen partijen </a:t>
              </a:r>
            </a:p>
            <a:p>
              <a:pPr>
                <a:lnSpc>
                  <a:spcPts val="4059"/>
                </a:lnSpc>
              </a:pPr>
              <a:endParaRPr lang="en-US" sz="2799" spc="209">
                <a:solidFill>
                  <a:srgbClr val="000000"/>
                </a:solidFill>
                <a:latin typeface="Glacial Indifference"/>
              </a:endParaRPr>
            </a:p>
            <a:p>
              <a:pPr marL="604519" lvl="1" indent="-302260">
                <a:lnSpc>
                  <a:spcPts val="4059"/>
                </a:lnSpc>
                <a:buFont typeface="Arial"/>
                <a:buChar char="•"/>
              </a:pPr>
              <a:r>
                <a:rPr lang="en-US" sz="2799" spc="209">
                  <a:solidFill>
                    <a:srgbClr val="000000"/>
                  </a:solidFill>
                  <a:latin typeface="Glacial Indifference"/>
                </a:rPr>
                <a:t>Uurregeling </a:t>
              </a:r>
            </a:p>
            <a:p>
              <a:pPr>
                <a:lnSpc>
                  <a:spcPts val="4059"/>
                </a:lnSpc>
              </a:pPr>
              <a:endParaRPr lang="en-US" sz="2799" spc="209">
                <a:solidFill>
                  <a:srgbClr val="000000"/>
                </a:solidFill>
                <a:latin typeface="Glacial Indifference"/>
              </a:endParaRPr>
            </a:p>
            <a:p>
              <a:pPr marL="604519" lvl="1" indent="-302260">
                <a:lnSpc>
                  <a:spcPts val="4059"/>
                </a:lnSpc>
                <a:buFont typeface="Arial"/>
                <a:buChar char="•"/>
              </a:pPr>
              <a:r>
                <a:rPr lang="en-US" sz="2799" spc="209">
                  <a:solidFill>
                    <a:srgbClr val="000000"/>
                  </a:solidFill>
                  <a:latin typeface="Glacial Indifference"/>
                </a:rPr>
                <a:t>Wat bij ziekte? </a:t>
              </a:r>
            </a:p>
            <a:p>
              <a:pPr>
                <a:lnSpc>
                  <a:spcPts val="4059"/>
                </a:lnSpc>
              </a:pPr>
              <a:endParaRPr lang="en-US" sz="2799" spc="209">
                <a:solidFill>
                  <a:srgbClr val="000000"/>
                </a:solidFill>
                <a:latin typeface="Glacial Indifference"/>
              </a:endParaRPr>
            </a:p>
            <a:p>
              <a:pPr marL="604519" lvl="1" indent="-302260">
                <a:lnSpc>
                  <a:spcPts val="4059"/>
                </a:lnSpc>
                <a:buFont typeface="Arial"/>
                <a:buChar char="•"/>
              </a:pPr>
              <a:r>
                <a:rPr lang="en-US" sz="2799" spc="209">
                  <a:solidFill>
                    <a:srgbClr val="000000"/>
                  </a:solidFill>
                  <a:latin typeface="Glacial Indifference"/>
                </a:rPr>
                <a:t>Moment betaling loon </a:t>
              </a:r>
            </a:p>
            <a:p>
              <a:pPr>
                <a:lnSpc>
                  <a:spcPts val="4059"/>
                </a:lnSpc>
              </a:pPr>
              <a:endParaRPr lang="en-US" sz="2799" spc="209">
                <a:solidFill>
                  <a:srgbClr val="000000"/>
                </a:solidFill>
                <a:latin typeface="Glacial Indifference"/>
              </a:endParaRPr>
            </a:p>
            <a:p>
              <a:pPr marL="604519" lvl="1" indent="-302260">
                <a:lnSpc>
                  <a:spcPts val="4059"/>
                </a:lnSpc>
                <a:buFont typeface="Arial"/>
                <a:buChar char="•"/>
              </a:pPr>
              <a:r>
                <a:rPr lang="en-US" sz="2799" spc="209">
                  <a:solidFill>
                    <a:srgbClr val="000000"/>
                  </a:solidFill>
                  <a:latin typeface="Glacial Indifference"/>
                </a:rPr>
                <a:t>Afwezigheden </a:t>
              </a:r>
            </a:p>
            <a:p>
              <a:pPr>
                <a:lnSpc>
                  <a:spcPts val="4059"/>
                </a:lnSpc>
              </a:pPr>
              <a:endParaRPr lang="en-US" sz="2799" spc="209">
                <a:solidFill>
                  <a:srgbClr val="000000"/>
                </a:solidFill>
                <a:latin typeface="Glacial Indifference"/>
              </a:endParaRPr>
            </a:p>
            <a:p>
              <a:pPr marL="604519" lvl="1" indent="-302260">
                <a:lnSpc>
                  <a:spcPts val="4059"/>
                </a:lnSpc>
                <a:buFont typeface="Arial"/>
                <a:buChar char="•"/>
              </a:pPr>
              <a:r>
                <a:rPr lang="en-US" sz="2799" spc="209">
                  <a:solidFill>
                    <a:srgbClr val="000000"/>
                  </a:solidFill>
                  <a:latin typeface="Glacial Indifference"/>
                </a:rPr>
                <a:t>Ontslag</a:t>
              </a:r>
            </a:p>
            <a:p>
              <a:pPr>
                <a:lnSpc>
                  <a:spcPts val="4059"/>
                </a:lnSpc>
              </a:pPr>
              <a:endParaRPr lang="en-US" sz="2799" spc="209">
                <a:solidFill>
                  <a:srgbClr val="000000"/>
                </a:solidFill>
                <a:latin typeface="Glacial Indifference"/>
              </a:endParaRPr>
            </a:p>
            <a:p>
              <a:pPr marL="604519" lvl="1" indent="-302260">
                <a:lnSpc>
                  <a:spcPts val="4059"/>
                </a:lnSpc>
                <a:buFont typeface="Arial"/>
                <a:buChar char="•"/>
              </a:pPr>
              <a:r>
                <a:rPr lang="en-US" sz="2799" spc="209">
                  <a:solidFill>
                    <a:srgbClr val="000000"/>
                  </a:solidFill>
                  <a:latin typeface="Glacial Indifference"/>
                </a:rPr>
                <a:t>Opleidingsbeding en scholingsbeding</a:t>
              </a:r>
            </a:p>
            <a:p>
              <a:pPr>
                <a:lnSpc>
                  <a:spcPts val="4059"/>
                </a:lnSpc>
              </a:pPr>
              <a:endParaRPr lang="en-US" sz="2799" spc="209">
                <a:solidFill>
                  <a:srgbClr val="000000"/>
                </a:solidFill>
                <a:latin typeface="Glacial Indifference"/>
              </a:endParaRPr>
            </a:p>
            <a:p>
              <a:pPr marL="604519" lvl="1" indent="-302260">
                <a:lnSpc>
                  <a:spcPts val="4059"/>
                </a:lnSpc>
                <a:buFont typeface="Arial"/>
                <a:buChar char="•"/>
              </a:pPr>
              <a:r>
                <a:rPr lang="en-US" sz="2799" spc="209">
                  <a:solidFill>
                    <a:srgbClr val="000000"/>
                  </a:solidFill>
                  <a:latin typeface="Glacial Indifference"/>
                </a:rPr>
                <a:t>...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054769" y="7594284"/>
            <a:ext cx="4342587" cy="7059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13"/>
              </a:lnSpc>
            </a:pPr>
            <a:r>
              <a:rPr lang="en-US" sz="4081">
                <a:solidFill>
                  <a:srgbClr val="000000"/>
                </a:solidFill>
                <a:latin typeface="Lucky Bones"/>
              </a:rPr>
              <a:t>Know the Rules</a:t>
            </a:r>
          </a:p>
        </p:txBody>
      </p:sp>
      <p:sp>
        <p:nvSpPr>
          <p:cNvPr id="8" name="Freeform 8"/>
          <p:cNvSpPr/>
          <p:nvPr/>
        </p:nvSpPr>
        <p:spPr>
          <a:xfrm>
            <a:off x="17259300" y="9049911"/>
            <a:ext cx="933450" cy="1093739"/>
          </a:xfrm>
          <a:custGeom>
            <a:avLst/>
            <a:gdLst/>
            <a:ahLst/>
            <a:cxnLst/>
            <a:rect l="l" t="t" r="r" b="b"/>
            <a:pathLst>
              <a:path w="933450" h="1093739">
                <a:moveTo>
                  <a:pt x="0" y="0"/>
                </a:moveTo>
                <a:lnTo>
                  <a:pt x="933450" y="0"/>
                </a:lnTo>
                <a:lnTo>
                  <a:pt x="933450" y="1093740"/>
                </a:lnTo>
                <a:lnTo>
                  <a:pt x="0" y="10937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9" name="Freeform 9"/>
          <p:cNvSpPr/>
          <p:nvPr/>
        </p:nvSpPr>
        <p:spPr>
          <a:xfrm>
            <a:off x="14971237" y="9343434"/>
            <a:ext cx="2288063" cy="800217"/>
          </a:xfrm>
          <a:custGeom>
            <a:avLst/>
            <a:gdLst/>
            <a:ahLst/>
            <a:cxnLst/>
            <a:rect l="l" t="t" r="r" b="b"/>
            <a:pathLst>
              <a:path w="2288063" h="800217">
                <a:moveTo>
                  <a:pt x="0" y="0"/>
                </a:moveTo>
                <a:lnTo>
                  <a:pt x="2288063" y="0"/>
                </a:lnTo>
                <a:lnTo>
                  <a:pt x="2288063" y="800217"/>
                </a:lnTo>
                <a:lnTo>
                  <a:pt x="0" y="80021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10287000"/>
                </a:moveTo>
                <a:lnTo>
                  <a:pt x="18288000" y="10287000"/>
                </a:lnTo>
                <a:lnTo>
                  <a:pt x="18288000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blipFill>
            <a:blip r:embed="rId2"/>
            <a:stretch>
              <a:fillRect t="-15131" b="-15131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" name="Freeform 3"/>
          <p:cNvSpPr/>
          <p:nvPr/>
        </p:nvSpPr>
        <p:spPr>
          <a:xfrm>
            <a:off x="1543013" y="1603907"/>
            <a:ext cx="5982731" cy="7079185"/>
          </a:xfrm>
          <a:custGeom>
            <a:avLst/>
            <a:gdLst/>
            <a:ahLst/>
            <a:cxnLst/>
            <a:rect l="l" t="t" r="r" b="b"/>
            <a:pathLst>
              <a:path w="5982731" h="7079185">
                <a:moveTo>
                  <a:pt x="0" y="0"/>
                </a:moveTo>
                <a:lnTo>
                  <a:pt x="5982731" y="0"/>
                </a:lnTo>
                <a:lnTo>
                  <a:pt x="5982731" y="7079186"/>
                </a:lnTo>
                <a:lnTo>
                  <a:pt x="0" y="70791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576" r="-73247"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4" name="Group 4"/>
          <p:cNvGrpSpPr/>
          <p:nvPr/>
        </p:nvGrpSpPr>
        <p:grpSpPr>
          <a:xfrm>
            <a:off x="8518612" y="1419002"/>
            <a:ext cx="8933270" cy="8790805"/>
            <a:chOff x="0" y="0"/>
            <a:chExt cx="11911027" cy="11721074"/>
          </a:xfrm>
        </p:grpSpPr>
        <p:sp>
          <p:nvSpPr>
            <p:cNvPr id="5" name="TextBox 5"/>
            <p:cNvSpPr txBox="1"/>
            <p:nvPr/>
          </p:nvSpPr>
          <p:spPr>
            <a:xfrm>
              <a:off x="0" y="-295275"/>
              <a:ext cx="11911027" cy="20478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50"/>
                </a:lnSpc>
              </a:pPr>
              <a:r>
                <a:rPr lang="en-US" sz="3000" spc="186" dirty="0">
                  <a:solidFill>
                    <a:srgbClr val="000000"/>
                  </a:solidFill>
                  <a:latin typeface="Safira March Bold"/>
                </a:rPr>
                <a:t>DOOR DE WERKGEVER </a:t>
              </a:r>
            </a:p>
            <a:p>
              <a:pPr algn="ctr">
                <a:lnSpc>
                  <a:spcPts val="6750"/>
                </a:lnSpc>
              </a:pPr>
              <a:r>
                <a:rPr lang="en-US" sz="3000" spc="186" dirty="0">
                  <a:solidFill>
                    <a:srgbClr val="000000"/>
                  </a:solidFill>
                  <a:latin typeface="Safira March Bold"/>
                </a:rPr>
                <a:t>TE VOORZIEN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893950" y="2848007"/>
              <a:ext cx="10123127" cy="88730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604519" lvl="1" indent="-302260">
                <a:lnSpc>
                  <a:spcPts val="4059"/>
                </a:lnSpc>
                <a:buFont typeface="Arial"/>
                <a:buChar char="•"/>
              </a:pPr>
              <a:r>
                <a:rPr lang="en-US" sz="2799" spc="209" dirty="0">
                  <a:solidFill>
                    <a:srgbClr val="000000"/>
                  </a:solidFill>
                  <a:latin typeface="Glacial Indifference"/>
                </a:rPr>
                <a:t>Loon (</a:t>
              </a:r>
              <a:r>
                <a:rPr lang="en-US" sz="2799" spc="209" dirty="0" err="1">
                  <a:solidFill>
                    <a:srgbClr val="000000"/>
                  </a:solidFill>
                  <a:latin typeface="Glacial Indifference"/>
                </a:rPr>
                <a:t>vaste</a:t>
              </a:r>
              <a:r>
                <a:rPr lang="en-US" sz="2799" spc="209" dirty="0">
                  <a:solidFill>
                    <a:srgbClr val="000000"/>
                  </a:solidFill>
                  <a:latin typeface="Glacial Indifference"/>
                </a:rPr>
                <a:t> </a:t>
              </a:r>
              <a:r>
                <a:rPr lang="en-US" sz="2799" spc="209" dirty="0" err="1">
                  <a:solidFill>
                    <a:srgbClr val="000000"/>
                  </a:solidFill>
                  <a:latin typeface="Glacial Indifference"/>
                </a:rPr>
                <a:t>momenten</a:t>
              </a:r>
              <a:r>
                <a:rPr lang="en-US" sz="2799" spc="209" dirty="0">
                  <a:solidFill>
                    <a:srgbClr val="000000"/>
                  </a:solidFill>
                  <a:latin typeface="Glacial Indifference"/>
                </a:rPr>
                <a:t>) </a:t>
              </a:r>
            </a:p>
            <a:p>
              <a:pPr>
                <a:lnSpc>
                  <a:spcPts val="4059"/>
                </a:lnSpc>
              </a:pPr>
              <a:endParaRPr lang="en-US" sz="2799" spc="209" dirty="0">
                <a:solidFill>
                  <a:srgbClr val="000000"/>
                </a:solidFill>
                <a:latin typeface="Glacial Indifference"/>
              </a:endParaRPr>
            </a:p>
            <a:p>
              <a:pPr marL="604519" lvl="1" indent="-302260">
                <a:lnSpc>
                  <a:spcPts val="4059"/>
                </a:lnSpc>
                <a:buFont typeface="Arial"/>
                <a:buChar char="•"/>
              </a:pPr>
              <a:r>
                <a:rPr lang="en-US" sz="2799" spc="209" dirty="0" err="1">
                  <a:solidFill>
                    <a:srgbClr val="000000"/>
                  </a:solidFill>
                  <a:latin typeface="Glacial Indifference"/>
                </a:rPr>
                <a:t>Verplaatsingskosten</a:t>
              </a:r>
              <a:endParaRPr lang="en-US" sz="2799" spc="209" dirty="0">
                <a:solidFill>
                  <a:srgbClr val="000000"/>
                </a:solidFill>
                <a:latin typeface="Glacial Indifference"/>
              </a:endParaRPr>
            </a:p>
            <a:p>
              <a:pPr>
                <a:lnSpc>
                  <a:spcPts val="4059"/>
                </a:lnSpc>
              </a:pPr>
              <a:endParaRPr lang="en-US" sz="2799" spc="209" dirty="0">
                <a:solidFill>
                  <a:srgbClr val="000000"/>
                </a:solidFill>
                <a:latin typeface="Glacial Indifference"/>
              </a:endParaRPr>
            </a:p>
            <a:p>
              <a:pPr marL="604519" lvl="1" indent="-302260">
                <a:lnSpc>
                  <a:spcPts val="4059"/>
                </a:lnSpc>
                <a:buFont typeface="Arial"/>
                <a:buChar char="•"/>
              </a:pPr>
              <a:r>
                <a:rPr lang="en-US" sz="2799" spc="209" dirty="0" err="1">
                  <a:solidFill>
                    <a:srgbClr val="000000"/>
                  </a:solidFill>
                  <a:latin typeface="Glacial Indifference"/>
                </a:rPr>
                <a:t>Materiaal</a:t>
              </a:r>
              <a:r>
                <a:rPr lang="en-US" sz="2799" spc="209" dirty="0">
                  <a:solidFill>
                    <a:srgbClr val="000000"/>
                  </a:solidFill>
                  <a:latin typeface="Glacial Indifference"/>
                </a:rPr>
                <a:t>/</a:t>
              </a:r>
              <a:r>
                <a:rPr lang="en-US" sz="2799" spc="209" dirty="0" err="1">
                  <a:solidFill>
                    <a:srgbClr val="000000"/>
                  </a:solidFill>
                  <a:latin typeface="Glacial Indifference"/>
                </a:rPr>
                <a:t>kledij</a:t>
              </a:r>
              <a:r>
                <a:rPr lang="en-US" sz="2799" spc="209" dirty="0">
                  <a:solidFill>
                    <a:srgbClr val="000000"/>
                  </a:solidFill>
                  <a:latin typeface="Glacial Indifference"/>
                </a:rPr>
                <a:t> </a:t>
              </a:r>
            </a:p>
            <a:p>
              <a:pPr>
                <a:lnSpc>
                  <a:spcPts val="4059"/>
                </a:lnSpc>
              </a:pPr>
              <a:endParaRPr lang="en-US" sz="2799" spc="209" dirty="0">
                <a:solidFill>
                  <a:srgbClr val="000000"/>
                </a:solidFill>
                <a:latin typeface="Glacial Indifference"/>
              </a:endParaRPr>
            </a:p>
            <a:p>
              <a:pPr marL="604519" lvl="1" indent="-302260">
                <a:lnSpc>
                  <a:spcPts val="4059"/>
                </a:lnSpc>
                <a:buFont typeface="Arial"/>
                <a:buChar char="•"/>
              </a:pPr>
              <a:r>
                <a:rPr lang="en-US" sz="2799" spc="209" dirty="0" err="1">
                  <a:solidFill>
                    <a:srgbClr val="000000"/>
                  </a:solidFill>
                  <a:latin typeface="Glacial Indifference"/>
                </a:rPr>
                <a:t>Betaalde</a:t>
              </a:r>
              <a:r>
                <a:rPr lang="en-US" sz="2799" spc="209" dirty="0">
                  <a:solidFill>
                    <a:srgbClr val="000000"/>
                  </a:solidFill>
                  <a:latin typeface="Glacial Indifference"/>
                </a:rPr>
                <a:t> </a:t>
              </a:r>
              <a:r>
                <a:rPr lang="en-US" sz="2799" spc="209" dirty="0" err="1">
                  <a:solidFill>
                    <a:srgbClr val="000000"/>
                  </a:solidFill>
                  <a:latin typeface="Glacial Indifference"/>
                </a:rPr>
                <a:t>feestdagen</a:t>
              </a:r>
              <a:endParaRPr lang="en-US" sz="2799" spc="209" dirty="0">
                <a:solidFill>
                  <a:srgbClr val="000000"/>
                </a:solidFill>
                <a:latin typeface="Glacial Indifference"/>
              </a:endParaRPr>
            </a:p>
            <a:p>
              <a:pPr>
                <a:lnSpc>
                  <a:spcPts val="4059"/>
                </a:lnSpc>
              </a:pPr>
              <a:endParaRPr lang="en-US" sz="2799" spc="209" dirty="0">
                <a:solidFill>
                  <a:srgbClr val="000000"/>
                </a:solidFill>
                <a:latin typeface="Glacial Indifference"/>
              </a:endParaRPr>
            </a:p>
            <a:p>
              <a:pPr marL="604519" lvl="1" indent="-302260">
                <a:lnSpc>
                  <a:spcPts val="4059"/>
                </a:lnSpc>
                <a:buFont typeface="Arial"/>
                <a:buChar char="•"/>
              </a:pPr>
              <a:r>
                <a:rPr lang="en-US" sz="2799" spc="209" dirty="0">
                  <a:solidFill>
                    <a:srgbClr val="000000"/>
                  </a:solidFill>
                  <a:latin typeface="Glacial Indifference"/>
                </a:rPr>
                <a:t>Klein </a:t>
              </a:r>
              <a:r>
                <a:rPr lang="en-US" sz="2799" spc="209" dirty="0" err="1">
                  <a:solidFill>
                    <a:srgbClr val="000000"/>
                  </a:solidFill>
                  <a:latin typeface="Glacial Indifference"/>
                </a:rPr>
                <a:t>verlet</a:t>
              </a:r>
              <a:r>
                <a:rPr lang="en-US" sz="2799" spc="209" dirty="0">
                  <a:solidFill>
                    <a:srgbClr val="000000"/>
                  </a:solidFill>
                  <a:latin typeface="Glacial Indifference"/>
                </a:rPr>
                <a:t>/</a:t>
              </a:r>
              <a:r>
                <a:rPr lang="en-US" sz="2799" spc="209" dirty="0" err="1">
                  <a:solidFill>
                    <a:srgbClr val="000000"/>
                  </a:solidFill>
                  <a:latin typeface="Glacial Indifference"/>
                </a:rPr>
                <a:t>familiaal</a:t>
              </a:r>
              <a:r>
                <a:rPr lang="en-US" sz="2799" spc="209" dirty="0">
                  <a:solidFill>
                    <a:srgbClr val="000000"/>
                  </a:solidFill>
                  <a:latin typeface="Glacial Indifference"/>
                </a:rPr>
                <a:t> </a:t>
              </a:r>
              <a:r>
                <a:rPr lang="en-US" sz="2799" spc="209" dirty="0" err="1">
                  <a:solidFill>
                    <a:srgbClr val="000000"/>
                  </a:solidFill>
                  <a:latin typeface="Glacial Indifference"/>
                </a:rPr>
                <a:t>verlof</a:t>
              </a:r>
              <a:endParaRPr lang="en-US" sz="2799" spc="209" dirty="0">
                <a:solidFill>
                  <a:srgbClr val="000000"/>
                </a:solidFill>
                <a:latin typeface="Glacial Indifference"/>
              </a:endParaRPr>
            </a:p>
            <a:p>
              <a:pPr>
                <a:lnSpc>
                  <a:spcPts val="4059"/>
                </a:lnSpc>
              </a:pPr>
              <a:endParaRPr lang="en-US" sz="2799" spc="209" dirty="0">
                <a:solidFill>
                  <a:srgbClr val="000000"/>
                </a:solidFill>
                <a:latin typeface="Glacial Indifference"/>
              </a:endParaRPr>
            </a:p>
            <a:p>
              <a:pPr marL="604519" lvl="1" indent="-302260">
                <a:lnSpc>
                  <a:spcPts val="4059"/>
                </a:lnSpc>
                <a:buFont typeface="Arial"/>
                <a:buChar char="•"/>
              </a:pPr>
              <a:r>
                <a:rPr lang="en-US" sz="2799" spc="209" dirty="0" err="1">
                  <a:solidFill>
                    <a:srgbClr val="000000"/>
                  </a:solidFill>
                  <a:latin typeface="Glacial Indifference"/>
                </a:rPr>
                <a:t>Anciëniteitsdagen</a:t>
              </a:r>
              <a:endParaRPr lang="en-US" sz="2799" spc="209" dirty="0">
                <a:solidFill>
                  <a:srgbClr val="000000"/>
                </a:solidFill>
                <a:latin typeface="Glacial Indifference"/>
              </a:endParaRPr>
            </a:p>
            <a:p>
              <a:pPr>
                <a:lnSpc>
                  <a:spcPts val="4059"/>
                </a:lnSpc>
              </a:pPr>
              <a:endParaRPr lang="en-US" sz="2799" spc="209" dirty="0">
                <a:solidFill>
                  <a:srgbClr val="000000"/>
                </a:solidFill>
                <a:latin typeface="Glacial Indifference"/>
              </a:endParaRPr>
            </a:p>
            <a:p>
              <a:pPr>
                <a:lnSpc>
                  <a:spcPts val="4059"/>
                </a:lnSpc>
              </a:pPr>
              <a:endParaRPr lang="en-US" sz="2799" spc="209" dirty="0">
                <a:solidFill>
                  <a:srgbClr val="000000"/>
                </a:solidFill>
                <a:latin typeface="Glacial Indifference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7259300" y="9049911"/>
            <a:ext cx="933450" cy="1093739"/>
          </a:xfrm>
          <a:custGeom>
            <a:avLst/>
            <a:gdLst/>
            <a:ahLst/>
            <a:cxnLst/>
            <a:rect l="l" t="t" r="r" b="b"/>
            <a:pathLst>
              <a:path w="933450" h="1093739">
                <a:moveTo>
                  <a:pt x="0" y="0"/>
                </a:moveTo>
                <a:lnTo>
                  <a:pt x="933450" y="0"/>
                </a:lnTo>
                <a:lnTo>
                  <a:pt x="933450" y="1093740"/>
                </a:lnTo>
                <a:lnTo>
                  <a:pt x="0" y="10937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8" name="Freeform 8"/>
          <p:cNvSpPr/>
          <p:nvPr/>
        </p:nvSpPr>
        <p:spPr>
          <a:xfrm>
            <a:off x="14971237" y="9343434"/>
            <a:ext cx="2288063" cy="800217"/>
          </a:xfrm>
          <a:custGeom>
            <a:avLst/>
            <a:gdLst/>
            <a:ahLst/>
            <a:cxnLst/>
            <a:rect l="l" t="t" r="r" b="b"/>
            <a:pathLst>
              <a:path w="2288063" h="800217">
                <a:moveTo>
                  <a:pt x="0" y="0"/>
                </a:moveTo>
                <a:lnTo>
                  <a:pt x="2288063" y="0"/>
                </a:lnTo>
                <a:lnTo>
                  <a:pt x="2288063" y="800217"/>
                </a:lnTo>
                <a:lnTo>
                  <a:pt x="0" y="80021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10287000"/>
                </a:moveTo>
                <a:lnTo>
                  <a:pt x="18288000" y="10287000"/>
                </a:lnTo>
                <a:lnTo>
                  <a:pt x="18288000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blipFill>
            <a:blip r:embed="rId2"/>
            <a:stretch>
              <a:fillRect t="-15131" b="-15131"/>
            </a:stretch>
          </a:blipFill>
        </p:spPr>
        <p:txBody>
          <a:bodyPr/>
          <a:lstStyle/>
          <a:p>
            <a:endParaRPr lang="nl-BE"/>
          </a:p>
        </p:txBody>
      </p:sp>
      <p:graphicFrame>
        <p:nvGraphicFramePr>
          <p:cNvPr id="3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5511071"/>
              </p:ext>
            </p:extLst>
          </p:nvPr>
        </p:nvGraphicFramePr>
        <p:xfrm>
          <a:off x="1513754" y="2257850"/>
          <a:ext cx="15260491" cy="7010400"/>
        </p:xfrm>
        <a:graphic>
          <a:graphicData uri="http://schemas.openxmlformats.org/drawingml/2006/table">
            <a:tbl>
              <a:tblPr/>
              <a:tblGrid>
                <a:gridCol w="31425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31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868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21952">
                <a:tc>
                  <a:txBody>
                    <a:bodyPr/>
                    <a:lstStyle/>
                    <a:p>
                      <a:pPr algn="ctr">
                        <a:lnSpc>
                          <a:spcPts val="3950"/>
                        </a:lnSpc>
                        <a:defRPr/>
                      </a:pPr>
                      <a:r>
                        <a:rPr lang="en-US" sz="2821">
                          <a:solidFill>
                            <a:srgbClr val="000000"/>
                          </a:solidFill>
                          <a:latin typeface="Glacial Indifference"/>
                        </a:rPr>
                        <a:t>Categorie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0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50"/>
                        </a:lnSpc>
                        <a:defRPr/>
                      </a:pPr>
                      <a:r>
                        <a:rPr lang="en-US" sz="2821">
                          <a:solidFill>
                            <a:srgbClr val="000000"/>
                          </a:solidFill>
                          <a:latin typeface="Glacial Indifference Bold"/>
                        </a:rPr>
                        <a:t>Omschrijving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0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50"/>
                        </a:lnSpc>
                        <a:defRPr/>
                      </a:pPr>
                      <a:r>
                        <a:rPr lang="en-US" sz="2821" dirty="0" err="1">
                          <a:solidFill>
                            <a:srgbClr val="000000"/>
                          </a:solidFill>
                          <a:latin typeface="Glacial Indifference"/>
                        </a:rPr>
                        <a:t>Vanaf</a:t>
                      </a:r>
                      <a:r>
                        <a:rPr lang="en-US" sz="2821" dirty="0">
                          <a:solidFill>
                            <a:srgbClr val="000000"/>
                          </a:solidFill>
                          <a:latin typeface="Glacial Indifference"/>
                        </a:rPr>
                        <a:t> 01/12/2025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0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1952">
                <a:tc>
                  <a:txBody>
                    <a:bodyPr/>
                    <a:lstStyle/>
                    <a:p>
                      <a:pPr algn="ctr">
                        <a:lnSpc>
                          <a:spcPts val="3950"/>
                        </a:lnSpc>
                        <a:defRPr/>
                      </a:pPr>
                      <a:r>
                        <a:rPr lang="en-US" sz="2821">
                          <a:solidFill>
                            <a:srgbClr val="000000"/>
                          </a:solidFill>
                          <a:latin typeface="Glacial Indifference"/>
                        </a:rPr>
                        <a:t>1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0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50"/>
                        </a:lnSpc>
                        <a:defRPr/>
                      </a:pPr>
                      <a:r>
                        <a:rPr lang="en-US" sz="2821">
                          <a:solidFill>
                            <a:srgbClr val="000000"/>
                          </a:solidFill>
                          <a:latin typeface="Glacial Indifference"/>
                        </a:rPr>
                        <a:t>Ingroeibaan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0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50"/>
                        </a:lnSpc>
                        <a:defRPr/>
                      </a:pPr>
                      <a:r>
                        <a:rPr lang="en-US" sz="2821" dirty="0">
                          <a:solidFill>
                            <a:srgbClr val="000000"/>
                          </a:solidFill>
                          <a:latin typeface="Glacial Indifference"/>
                        </a:rPr>
                        <a:t>€ 12,8934 per </a:t>
                      </a:r>
                      <a:r>
                        <a:rPr lang="en-US" sz="2821" dirty="0" err="1">
                          <a:solidFill>
                            <a:srgbClr val="000000"/>
                          </a:solidFill>
                          <a:latin typeface="Glacial Indifference"/>
                        </a:rPr>
                        <a:t>uur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0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1952">
                <a:tc>
                  <a:txBody>
                    <a:bodyPr/>
                    <a:lstStyle/>
                    <a:p>
                      <a:pPr algn="ctr">
                        <a:lnSpc>
                          <a:spcPts val="3950"/>
                        </a:lnSpc>
                        <a:defRPr/>
                      </a:pPr>
                      <a:r>
                        <a:rPr lang="en-US" sz="2821">
                          <a:solidFill>
                            <a:srgbClr val="000000"/>
                          </a:solidFill>
                          <a:latin typeface="Glacial Indifference"/>
                        </a:rPr>
                        <a:t>2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0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50"/>
                        </a:lnSpc>
                        <a:defRPr/>
                      </a:pPr>
                      <a:r>
                        <a:rPr lang="en-US" sz="2821">
                          <a:solidFill>
                            <a:srgbClr val="000000"/>
                          </a:solidFill>
                          <a:latin typeface="Glacial Indifference"/>
                        </a:rPr>
                        <a:t>Met diploma / taken onder toezicht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0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50"/>
                        </a:lnSpc>
                        <a:defRPr/>
                      </a:pPr>
                      <a:r>
                        <a:rPr lang="en-US" sz="2821" dirty="0">
                          <a:solidFill>
                            <a:srgbClr val="000000"/>
                          </a:solidFill>
                          <a:latin typeface="Glacial Indifference"/>
                        </a:rPr>
                        <a:t>€ 16,3676 per </a:t>
                      </a:r>
                      <a:r>
                        <a:rPr lang="en-US" sz="2821" dirty="0" err="1">
                          <a:solidFill>
                            <a:srgbClr val="000000"/>
                          </a:solidFill>
                          <a:latin typeface="Glacial Indifference"/>
                        </a:rPr>
                        <a:t>uur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0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1952">
                <a:tc>
                  <a:txBody>
                    <a:bodyPr/>
                    <a:lstStyle/>
                    <a:p>
                      <a:pPr algn="ctr">
                        <a:lnSpc>
                          <a:spcPts val="3950"/>
                        </a:lnSpc>
                        <a:defRPr/>
                      </a:pPr>
                      <a:r>
                        <a:rPr lang="en-US" sz="2821">
                          <a:solidFill>
                            <a:srgbClr val="000000"/>
                          </a:solidFill>
                          <a:latin typeface="Glacial Indifference"/>
                        </a:rPr>
                        <a:t>3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0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50"/>
                        </a:lnSpc>
                        <a:defRPr/>
                      </a:pPr>
                      <a:r>
                        <a:rPr lang="en-US" sz="2821">
                          <a:solidFill>
                            <a:srgbClr val="000000"/>
                          </a:solidFill>
                          <a:latin typeface="Glacial Indifference"/>
                        </a:rPr>
                        <a:t>Taken autonoom / +5 jaar in de sector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0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50"/>
                        </a:lnSpc>
                        <a:defRPr/>
                      </a:pPr>
                      <a:r>
                        <a:rPr lang="en-US" sz="2821" dirty="0">
                          <a:solidFill>
                            <a:srgbClr val="000000"/>
                          </a:solidFill>
                          <a:latin typeface="Glacial Indifference"/>
                        </a:rPr>
                        <a:t>€ 18,3540 per </a:t>
                      </a:r>
                      <a:r>
                        <a:rPr lang="en-US" sz="2821" dirty="0" err="1">
                          <a:solidFill>
                            <a:srgbClr val="000000"/>
                          </a:solidFill>
                          <a:latin typeface="Glacial Indifference"/>
                        </a:rPr>
                        <a:t>uur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0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21952">
                <a:tc>
                  <a:txBody>
                    <a:bodyPr/>
                    <a:lstStyle/>
                    <a:p>
                      <a:pPr algn="ctr">
                        <a:lnSpc>
                          <a:spcPts val="3950"/>
                        </a:lnSpc>
                        <a:defRPr/>
                      </a:pPr>
                      <a:r>
                        <a:rPr lang="en-US" sz="2821">
                          <a:solidFill>
                            <a:srgbClr val="000000"/>
                          </a:solidFill>
                          <a:latin typeface="Glacial Indifference"/>
                        </a:rPr>
                        <a:t>4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0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50"/>
                        </a:lnSpc>
                        <a:defRPr/>
                      </a:pPr>
                      <a:r>
                        <a:rPr lang="en-US" sz="2821">
                          <a:solidFill>
                            <a:srgbClr val="000000"/>
                          </a:solidFill>
                          <a:latin typeface="Glacial Indifference"/>
                        </a:rPr>
                        <a:t>Operationeel leidinggevende functie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0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50"/>
                        </a:lnSpc>
                        <a:defRPr/>
                      </a:pPr>
                      <a:r>
                        <a:rPr lang="en-US" sz="2821" dirty="0">
                          <a:solidFill>
                            <a:srgbClr val="000000"/>
                          </a:solidFill>
                          <a:latin typeface="Glacial Indifference"/>
                        </a:rPr>
                        <a:t>€ 20,2765 per </a:t>
                      </a:r>
                      <a:r>
                        <a:rPr lang="en-US" sz="2821" dirty="0" err="1">
                          <a:solidFill>
                            <a:srgbClr val="000000"/>
                          </a:solidFill>
                          <a:latin typeface="Glacial Indifference"/>
                        </a:rPr>
                        <a:t>uur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0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0640">
                <a:tc>
                  <a:txBody>
                    <a:bodyPr/>
                    <a:lstStyle/>
                    <a:p>
                      <a:pPr algn="ctr">
                        <a:lnSpc>
                          <a:spcPts val="3950"/>
                        </a:lnSpc>
                        <a:defRPr/>
                      </a:pPr>
                      <a:r>
                        <a:rPr lang="en-US" sz="2821">
                          <a:solidFill>
                            <a:srgbClr val="000000"/>
                          </a:solidFill>
                          <a:latin typeface="Glacial Indifference"/>
                        </a:rPr>
                        <a:t>5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0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50"/>
                        </a:lnSpc>
                        <a:defRPr/>
                      </a:pPr>
                      <a:r>
                        <a:rPr lang="en-US" sz="2821" dirty="0" err="1">
                          <a:solidFill>
                            <a:srgbClr val="000000"/>
                          </a:solidFill>
                          <a:latin typeface="Glacial Indifference"/>
                        </a:rPr>
                        <a:t>Functioneel</a:t>
                      </a:r>
                      <a:r>
                        <a:rPr lang="en-US" sz="2821" dirty="0">
                          <a:solidFill>
                            <a:srgbClr val="000000"/>
                          </a:solidFill>
                          <a:latin typeface="Glacial Indifference"/>
                        </a:rPr>
                        <a:t> </a:t>
                      </a:r>
                      <a:r>
                        <a:rPr lang="en-US" sz="2821" dirty="0" err="1">
                          <a:solidFill>
                            <a:srgbClr val="000000"/>
                          </a:solidFill>
                          <a:latin typeface="Glacial Indifference"/>
                        </a:rPr>
                        <a:t>leidinggevende</a:t>
                      </a:r>
                      <a:r>
                        <a:rPr lang="en-US" sz="2821" dirty="0">
                          <a:solidFill>
                            <a:srgbClr val="000000"/>
                          </a:solidFill>
                          <a:latin typeface="Glacial Indifference"/>
                        </a:rPr>
                        <a:t> </a:t>
                      </a:r>
                      <a:r>
                        <a:rPr lang="en-US" sz="2821" dirty="0" err="1">
                          <a:solidFill>
                            <a:srgbClr val="000000"/>
                          </a:solidFill>
                          <a:latin typeface="Glacial Indifference"/>
                        </a:rPr>
                        <a:t>functie</a:t>
                      </a:r>
                      <a:r>
                        <a:rPr lang="en-US" sz="2821" dirty="0">
                          <a:solidFill>
                            <a:srgbClr val="000000"/>
                          </a:solidFill>
                          <a:latin typeface="Glacial Indifference"/>
                        </a:rPr>
                        <a:t> </a:t>
                      </a:r>
                      <a:endParaRPr lang="en-US" sz="1100" dirty="0"/>
                    </a:p>
                    <a:p>
                      <a:pPr algn="ctr">
                        <a:lnSpc>
                          <a:spcPts val="3950"/>
                        </a:lnSpc>
                      </a:pPr>
                      <a:endParaRPr lang="en-US" sz="1100" dirty="0"/>
                    </a:p>
                    <a:p>
                      <a:pPr algn="ctr">
                        <a:lnSpc>
                          <a:spcPts val="3950"/>
                        </a:lnSpc>
                      </a:pPr>
                      <a:endParaRPr lang="en-US" sz="1100" dirty="0"/>
                    </a:p>
                  </a:txBody>
                  <a:tcPr marL="190500" marR="190500" marT="190500" marB="1905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0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950"/>
                        </a:lnSpc>
                        <a:defRPr/>
                      </a:pPr>
                      <a:r>
                        <a:rPr lang="en-US" sz="2821" dirty="0">
                          <a:solidFill>
                            <a:srgbClr val="000000"/>
                          </a:solidFill>
                          <a:latin typeface="Glacial Indifference"/>
                        </a:rPr>
                        <a:t>€ 3.550,63 per </a:t>
                      </a:r>
                      <a:r>
                        <a:rPr lang="en-US" sz="2821" dirty="0" err="1">
                          <a:solidFill>
                            <a:srgbClr val="000000"/>
                          </a:solidFill>
                          <a:latin typeface="Glacial Indifference"/>
                        </a:rPr>
                        <a:t>maand</a:t>
                      </a:r>
                      <a:endParaRPr lang="en-US" sz="1100" dirty="0"/>
                    </a:p>
                    <a:p>
                      <a:pPr algn="ctr">
                        <a:lnSpc>
                          <a:spcPts val="3250"/>
                        </a:lnSpc>
                      </a:pPr>
                      <a:r>
                        <a:rPr lang="en-US" sz="2321" dirty="0">
                          <a:solidFill>
                            <a:srgbClr val="000000"/>
                          </a:solidFill>
                          <a:latin typeface="Glacial Indifference Italics"/>
                        </a:rPr>
                        <a:t>€ 3.905,70 per </a:t>
                      </a:r>
                      <a:r>
                        <a:rPr lang="en-US" sz="2321" dirty="0" err="1">
                          <a:solidFill>
                            <a:srgbClr val="000000"/>
                          </a:solidFill>
                          <a:latin typeface="Glacial Indifference Italics"/>
                        </a:rPr>
                        <a:t>maand</a:t>
                      </a:r>
                      <a:endParaRPr lang="en-US" sz="2321" dirty="0">
                        <a:solidFill>
                          <a:srgbClr val="000000"/>
                        </a:solidFill>
                        <a:latin typeface="Glacial Indifference Italics"/>
                      </a:endParaRPr>
                    </a:p>
                    <a:p>
                      <a:pPr algn="ctr">
                        <a:lnSpc>
                          <a:spcPts val="3250"/>
                        </a:lnSpc>
                      </a:pPr>
                      <a:r>
                        <a:rPr lang="en-US" sz="2321" dirty="0">
                          <a:solidFill>
                            <a:srgbClr val="000000"/>
                          </a:solidFill>
                          <a:latin typeface="Glacial Indifference Italics"/>
                        </a:rPr>
                        <a:t>€ 4.260,76  per </a:t>
                      </a:r>
                      <a:r>
                        <a:rPr lang="en-US" sz="2321" dirty="0" err="1">
                          <a:solidFill>
                            <a:srgbClr val="000000"/>
                          </a:solidFill>
                          <a:latin typeface="Glacial Indifference Italics"/>
                        </a:rPr>
                        <a:t>maand</a:t>
                      </a:r>
                      <a:endParaRPr lang="en-US" sz="2321" dirty="0">
                        <a:solidFill>
                          <a:srgbClr val="000000"/>
                        </a:solidFill>
                        <a:latin typeface="Glacial Indifference Italics"/>
                      </a:endParaRPr>
                    </a:p>
                  </a:txBody>
                  <a:tcPr marL="190500" marR="190500" marT="190500" marB="19050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0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Box 5"/>
          <p:cNvSpPr txBox="1"/>
          <p:nvPr/>
        </p:nvSpPr>
        <p:spPr>
          <a:xfrm>
            <a:off x="5565510" y="8148980"/>
            <a:ext cx="5423743" cy="904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2900" indent="-342900" algn="ctr">
              <a:lnSpc>
                <a:spcPts val="3657"/>
              </a:lnSpc>
              <a:buFont typeface="Arial" panose="020B0604020202020204" pitchFamily="34" charset="0"/>
              <a:buChar char="•"/>
              <a:tabLst>
                <a:tab pos="354013" algn="l"/>
              </a:tabLst>
            </a:pPr>
            <a:r>
              <a:rPr lang="en-US" sz="2300" spc="172" dirty="0" err="1">
                <a:solidFill>
                  <a:srgbClr val="000000"/>
                </a:solidFill>
                <a:latin typeface="Glacial Indifference Italics"/>
              </a:rPr>
              <a:t>vanaf</a:t>
            </a:r>
            <a:r>
              <a:rPr lang="en-US" sz="2300" spc="172" dirty="0">
                <a:solidFill>
                  <a:srgbClr val="000000"/>
                </a:solidFill>
                <a:latin typeface="Glacial Indifference Italics"/>
              </a:rPr>
              <a:t> 10 </a:t>
            </a:r>
            <a:r>
              <a:rPr lang="en-US" sz="2300" spc="172" dirty="0" err="1">
                <a:solidFill>
                  <a:srgbClr val="000000"/>
                </a:solidFill>
                <a:latin typeface="Glacial Indifference Italics"/>
              </a:rPr>
              <a:t>jaar</a:t>
            </a:r>
            <a:r>
              <a:rPr lang="en-US" sz="2300" spc="172" dirty="0">
                <a:solidFill>
                  <a:srgbClr val="000000"/>
                </a:solidFill>
                <a:latin typeface="Glacial Indifference Italics"/>
              </a:rPr>
              <a:t> </a:t>
            </a:r>
            <a:r>
              <a:rPr lang="en-US" sz="2300" spc="172" dirty="0" err="1">
                <a:solidFill>
                  <a:srgbClr val="000000"/>
                </a:solidFill>
                <a:latin typeface="Glacial Indifference Italics"/>
              </a:rPr>
              <a:t>anciënniteit</a:t>
            </a:r>
            <a:r>
              <a:rPr lang="en-US" sz="2300" spc="172" dirty="0">
                <a:solidFill>
                  <a:srgbClr val="000000"/>
                </a:solidFill>
                <a:latin typeface="Glacial Indifference Italics"/>
              </a:rPr>
              <a:t> (+10%)</a:t>
            </a:r>
          </a:p>
          <a:p>
            <a:pPr marL="39372" indent="-248286" algn="ctr">
              <a:lnSpc>
                <a:spcPts val="3657"/>
              </a:lnSpc>
              <a:buFont typeface="Arial"/>
              <a:buChar char="•"/>
              <a:tabLst>
                <a:tab pos="530225" algn="l"/>
              </a:tabLst>
            </a:pPr>
            <a:r>
              <a:rPr lang="en-US" sz="2300" spc="172" dirty="0" err="1">
                <a:solidFill>
                  <a:srgbClr val="000000"/>
                </a:solidFill>
                <a:latin typeface="Glacial Indifference Italics"/>
              </a:rPr>
              <a:t>vanaf</a:t>
            </a:r>
            <a:r>
              <a:rPr lang="en-US" sz="2300" spc="172" dirty="0">
                <a:solidFill>
                  <a:srgbClr val="000000"/>
                </a:solidFill>
                <a:latin typeface="Glacial Indifference Italics"/>
              </a:rPr>
              <a:t> 20 </a:t>
            </a:r>
            <a:r>
              <a:rPr lang="en-US" sz="2300" spc="172" dirty="0" err="1">
                <a:solidFill>
                  <a:srgbClr val="000000"/>
                </a:solidFill>
                <a:latin typeface="Glacial Indifference Italics"/>
              </a:rPr>
              <a:t>jaar</a:t>
            </a:r>
            <a:r>
              <a:rPr lang="en-US" sz="2300" spc="172" dirty="0">
                <a:solidFill>
                  <a:srgbClr val="000000"/>
                </a:solidFill>
                <a:latin typeface="Glacial Indifference Italics"/>
              </a:rPr>
              <a:t> </a:t>
            </a:r>
            <a:r>
              <a:rPr lang="en-US" sz="2300" spc="172" dirty="0" err="1">
                <a:solidFill>
                  <a:srgbClr val="000000"/>
                </a:solidFill>
                <a:latin typeface="Glacial Indifference Italics"/>
              </a:rPr>
              <a:t>anciënniteit</a:t>
            </a:r>
            <a:r>
              <a:rPr lang="en-US" sz="2300" spc="172" dirty="0">
                <a:solidFill>
                  <a:srgbClr val="000000"/>
                </a:solidFill>
                <a:latin typeface="Glacial Indifference Italics"/>
              </a:rPr>
              <a:t> (+20%</a:t>
            </a:r>
            <a:r>
              <a:rPr lang="en-US" sz="2300" spc="172" dirty="0">
                <a:solidFill>
                  <a:srgbClr val="000000"/>
                </a:solidFill>
                <a:latin typeface="Glacial Indifference"/>
              </a:rPr>
              <a:t>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10287000"/>
                </a:moveTo>
                <a:lnTo>
                  <a:pt x="18288000" y="10287000"/>
                </a:lnTo>
                <a:lnTo>
                  <a:pt x="18288000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blipFill>
            <a:blip r:embed="rId2"/>
            <a:stretch>
              <a:fillRect t="-15131" b="-15131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3" name="Freeform 3"/>
          <p:cNvSpPr/>
          <p:nvPr/>
        </p:nvSpPr>
        <p:spPr>
          <a:xfrm>
            <a:off x="1540110" y="2776691"/>
            <a:ext cx="3068901" cy="5110206"/>
          </a:xfrm>
          <a:custGeom>
            <a:avLst/>
            <a:gdLst/>
            <a:ahLst/>
            <a:cxnLst/>
            <a:rect l="l" t="t" r="r" b="b"/>
            <a:pathLst>
              <a:path w="3068901" h="5110206">
                <a:moveTo>
                  <a:pt x="0" y="0"/>
                </a:moveTo>
                <a:lnTo>
                  <a:pt x="3068901" y="0"/>
                </a:lnTo>
                <a:lnTo>
                  <a:pt x="3068901" y="5110206"/>
                </a:lnTo>
                <a:lnTo>
                  <a:pt x="0" y="51102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05217" r="-44556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4" name="TextBox 4"/>
          <p:cNvSpPr txBox="1"/>
          <p:nvPr/>
        </p:nvSpPr>
        <p:spPr>
          <a:xfrm>
            <a:off x="1028700" y="857250"/>
            <a:ext cx="16230600" cy="6210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60"/>
              </a:lnSpc>
            </a:pPr>
            <a:r>
              <a:rPr lang="en-US" sz="3000" spc="186">
                <a:solidFill>
                  <a:srgbClr val="000000"/>
                </a:solidFill>
                <a:latin typeface="Safira March Bold"/>
              </a:rPr>
              <a:t>AAN TE VRAGEN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540110" y="7976527"/>
            <a:ext cx="3068901" cy="21212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9"/>
              </a:lnSpc>
            </a:pPr>
            <a:r>
              <a:rPr lang="en-US" sz="2521" spc="189">
                <a:solidFill>
                  <a:srgbClr val="000000"/>
                </a:solidFill>
                <a:latin typeface="Glacial Indifference Bold"/>
              </a:rPr>
              <a:t>Vakantiegeld</a:t>
            </a:r>
          </a:p>
          <a:p>
            <a:pPr marL="458042" lvl="1" indent="-229021">
              <a:lnSpc>
                <a:spcPts val="3373"/>
              </a:lnSpc>
              <a:buFont typeface="Arial"/>
              <a:buChar char="•"/>
            </a:pPr>
            <a:r>
              <a:rPr lang="en-US" sz="2121" spc="159">
                <a:solidFill>
                  <a:srgbClr val="000000"/>
                </a:solidFill>
                <a:latin typeface="Glacial Indifference"/>
              </a:rPr>
              <a:t>Werkgever of vakantiekas</a:t>
            </a:r>
          </a:p>
          <a:p>
            <a:pPr marL="458042" lvl="1" indent="-229021">
              <a:lnSpc>
                <a:spcPts val="3373"/>
              </a:lnSpc>
              <a:buFont typeface="Arial"/>
              <a:buChar char="•"/>
            </a:pPr>
            <a:r>
              <a:rPr lang="en-US" sz="2121" spc="159">
                <a:solidFill>
                  <a:srgbClr val="000000"/>
                </a:solidFill>
                <a:latin typeface="Glacial Indifference"/>
              </a:rPr>
              <a:t>Automatisch</a:t>
            </a:r>
          </a:p>
          <a:p>
            <a:pPr algn="ctr">
              <a:lnSpc>
                <a:spcPts val="2896"/>
              </a:lnSpc>
            </a:pPr>
            <a:endParaRPr lang="en-US" sz="2121" spc="159">
              <a:solidFill>
                <a:srgbClr val="000000"/>
              </a:solidFill>
              <a:latin typeface="Glacial Indifference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5482347" y="2776691"/>
            <a:ext cx="3068901" cy="5110206"/>
          </a:xfrm>
          <a:custGeom>
            <a:avLst/>
            <a:gdLst/>
            <a:ahLst/>
            <a:cxnLst/>
            <a:rect l="l" t="t" r="r" b="b"/>
            <a:pathLst>
              <a:path w="3068901" h="5110206">
                <a:moveTo>
                  <a:pt x="0" y="0"/>
                </a:moveTo>
                <a:lnTo>
                  <a:pt x="3068901" y="0"/>
                </a:lnTo>
                <a:lnTo>
                  <a:pt x="3068901" y="5110206"/>
                </a:lnTo>
                <a:lnTo>
                  <a:pt x="0" y="511020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50462" r="-50462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7" name="Freeform 7"/>
          <p:cNvSpPr/>
          <p:nvPr/>
        </p:nvSpPr>
        <p:spPr>
          <a:xfrm>
            <a:off x="9427548" y="2776691"/>
            <a:ext cx="3068901" cy="5110206"/>
          </a:xfrm>
          <a:custGeom>
            <a:avLst/>
            <a:gdLst/>
            <a:ahLst/>
            <a:cxnLst/>
            <a:rect l="l" t="t" r="r" b="b"/>
            <a:pathLst>
              <a:path w="3068901" h="5110206">
                <a:moveTo>
                  <a:pt x="0" y="0"/>
                </a:moveTo>
                <a:lnTo>
                  <a:pt x="3068901" y="0"/>
                </a:lnTo>
                <a:lnTo>
                  <a:pt x="3068901" y="5110206"/>
                </a:lnTo>
                <a:lnTo>
                  <a:pt x="0" y="511020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82730" r="-67042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8" name="Freeform 8"/>
          <p:cNvSpPr/>
          <p:nvPr/>
        </p:nvSpPr>
        <p:spPr>
          <a:xfrm>
            <a:off x="13214518" y="2776691"/>
            <a:ext cx="3068901" cy="5110206"/>
          </a:xfrm>
          <a:custGeom>
            <a:avLst/>
            <a:gdLst/>
            <a:ahLst/>
            <a:cxnLst/>
            <a:rect l="l" t="t" r="r" b="b"/>
            <a:pathLst>
              <a:path w="3068901" h="5110206">
                <a:moveTo>
                  <a:pt x="0" y="0"/>
                </a:moveTo>
                <a:lnTo>
                  <a:pt x="3068902" y="0"/>
                </a:lnTo>
                <a:lnTo>
                  <a:pt x="3068902" y="5110206"/>
                </a:lnTo>
                <a:lnTo>
                  <a:pt x="0" y="511020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88483" r="-61290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9" name="TextBox 9"/>
          <p:cNvSpPr txBox="1"/>
          <p:nvPr/>
        </p:nvSpPr>
        <p:spPr>
          <a:xfrm>
            <a:off x="5482347" y="7976527"/>
            <a:ext cx="3068901" cy="1283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9"/>
              </a:lnSpc>
            </a:pPr>
            <a:r>
              <a:rPr lang="en-US" sz="2521" spc="189">
                <a:solidFill>
                  <a:srgbClr val="000000"/>
                </a:solidFill>
                <a:latin typeface="Glacial Indifference Bold"/>
              </a:rPr>
              <a:t>Ziektevergoeding</a:t>
            </a:r>
          </a:p>
          <a:p>
            <a:pPr marL="458042" lvl="1" indent="-229021">
              <a:lnSpc>
                <a:spcPts val="3373"/>
              </a:lnSpc>
              <a:buFont typeface="Arial"/>
              <a:buChar char="•"/>
            </a:pPr>
            <a:r>
              <a:rPr lang="en-US" sz="2121" spc="159">
                <a:solidFill>
                  <a:srgbClr val="000000"/>
                </a:solidFill>
                <a:latin typeface="Glacial Indifference"/>
              </a:rPr>
              <a:t>Mutualiteit</a:t>
            </a:r>
          </a:p>
          <a:p>
            <a:pPr algn="ctr">
              <a:lnSpc>
                <a:spcPts val="2896"/>
              </a:lnSpc>
            </a:pPr>
            <a:endParaRPr lang="en-US" sz="2121" spc="159">
              <a:solidFill>
                <a:srgbClr val="000000"/>
              </a:solidFill>
              <a:latin typeface="Glacial Indifference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9427548" y="7976527"/>
            <a:ext cx="3068901" cy="1702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9"/>
              </a:lnSpc>
            </a:pPr>
            <a:r>
              <a:rPr lang="en-US" sz="2521" spc="189">
                <a:solidFill>
                  <a:srgbClr val="000000"/>
                </a:solidFill>
                <a:latin typeface="Glacial Indifference Bold"/>
              </a:rPr>
              <a:t>Werkloosheid</a:t>
            </a:r>
          </a:p>
          <a:p>
            <a:pPr marL="458042" lvl="1" indent="-229021">
              <a:lnSpc>
                <a:spcPts val="3373"/>
              </a:lnSpc>
              <a:buFont typeface="Arial"/>
              <a:buChar char="•"/>
            </a:pPr>
            <a:r>
              <a:rPr lang="en-US" sz="2121" spc="159">
                <a:solidFill>
                  <a:srgbClr val="000000"/>
                </a:solidFill>
                <a:latin typeface="Glacial Indifference"/>
              </a:rPr>
              <a:t>Vakbond of hulpkas</a:t>
            </a:r>
          </a:p>
          <a:p>
            <a:pPr algn="ctr">
              <a:lnSpc>
                <a:spcPts val="2896"/>
              </a:lnSpc>
            </a:pPr>
            <a:endParaRPr lang="en-US" sz="2121" spc="159">
              <a:solidFill>
                <a:srgbClr val="000000"/>
              </a:solidFill>
              <a:latin typeface="Glacial Indifference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3214518" y="7976527"/>
            <a:ext cx="3068901" cy="1283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9"/>
              </a:lnSpc>
            </a:pPr>
            <a:r>
              <a:rPr lang="en-US" sz="2521" spc="189">
                <a:solidFill>
                  <a:srgbClr val="000000"/>
                </a:solidFill>
                <a:latin typeface="Glacial Indifference Bold"/>
              </a:rPr>
              <a:t>Pensioenrechten</a:t>
            </a:r>
          </a:p>
          <a:p>
            <a:pPr marL="458042" lvl="1" indent="-229021">
              <a:lnSpc>
                <a:spcPts val="3373"/>
              </a:lnSpc>
              <a:buFont typeface="Arial"/>
              <a:buChar char="•"/>
            </a:pPr>
            <a:r>
              <a:rPr lang="en-US" sz="2121" spc="159">
                <a:solidFill>
                  <a:srgbClr val="000000"/>
                </a:solidFill>
                <a:latin typeface="Glacial Indifference"/>
              </a:rPr>
              <a:t>Automatisch</a:t>
            </a:r>
          </a:p>
          <a:p>
            <a:pPr algn="ctr">
              <a:lnSpc>
                <a:spcPts val="2896"/>
              </a:lnSpc>
            </a:pPr>
            <a:endParaRPr lang="en-US" sz="2121" spc="159">
              <a:solidFill>
                <a:srgbClr val="000000"/>
              </a:solidFill>
              <a:latin typeface="Glacial Indifference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17259300" y="9049911"/>
            <a:ext cx="933450" cy="1093739"/>
          </a:xfrm>
          <a:custGeom>
            <a:avLst/>
            <a:gdLst/>
            <a:ahLst/>
            <a:cxnLst/>
            <a:rect l="l" t="t" r="r" b="b"/>
            <a:pathLst>
              <a:path w="933450" h="1093739">
                <a:moveTo>
                  <a:pt x="0" y="0"/>
                </a:moveTo>
                <a:lnTo>
                  <a:pt x="933450" y="0"/>
                </a:lnTo>
                <a:lnTo>
                  <a:pt x="933450" y="1093740"/>
                </a:lnTo>
                <a:lnTo>
                  <a:pt x="0" y="109374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3" name="Freeform 13"/>
          <p:cNvSpPr/>
          <p:nvPr/>
        </p:nvSpPr>
        <p:spPr>
          <a:xfrm>
            <a:off x="14971237" y="9343434"/>
            <a:ext cx="2288063" cy="800217"/>
          </a:xfrm>
          <a:custGeom>
            <a:avLst/>
            <a:gdLst/>
            <a:ahLst/>
            <a:cxnLst/>
            <a:rect l="l" t="t" r="r" b="b"/>
            <a:pathLst>
              <a:path w="2288063" h="800217">
                <a:moveTo>
                  <a:pt x="0" y="0"/>
                </a:moveTo>
                <a:lnTo>
                  <a:pt x="2288063" y="0"/>
                </a:lnTo>
                <a:lnTo>
                  <a:pt x="2288063" y="800217"/>
                </a:lnTo>
                <a:lnTo>
                  <a:pt x="0" y="80021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10287000"/>
                </a:moveTo>
                <a:lnTo>
                  <a:pt x="18288000" y="10287000"/>
                </a:lnTo>
                <a:lnTo>
                  <a:pt x="18288000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blipFill>
            <a:blip r:embed="rId2"/>
            <a:stretch>
              <a:fillRect t="-15131" b="-15131"/>
            </a:stretch>
          </a:blipFill>
        </p:spPr>
        <p:txBody>
          <a:bodyPr/>
          <a:lstStyle/>
          <a:p>
            <a:endParaRPr lang="nl-BE" dirty="0"/>
          </a:p>
        </p:txBody>
      </p:sp>
      <p:sp>
        <p:nvSpPr>
          <p:cNvPr id="3" name="Freeform 3"/>
          <p:cNvSpPr/>
          <p:nvPr/>
        </p:nvSpPr>
        <p:spPr>
          <a:xfrm>
            <a:off x="496710" y="2588397"/>
            <a:ext cx="3068901" cy="5110206"/>
          </a:xfrm>
          <a:custGeom>
            <a:avLst/>
            <a:gdLst/>
            <a:ahLst/>
            <a:cxnLst/>
            <a:rect l="l" t="t" r="r" b="b"/>
            <a:pathLst>
              <a:path w="3068901" h="5110206">
                <a:moveTo>
                  <a:pt x="0" y="0"/>
                </a:moveTo>
                <a:lnTo>
                  <a:pt x="3068901" y="0"/>
                </a:lnTo>
                <a:lnTo>
                  <a:pt x="3068901" y="5110206"/>
                </a:lnTo>
                <a:lnTo>
                  <a:pt x="0" y="51102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05217" r="-44556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4" name="TextBox 4"/>
          <p:cNvSpPr txBox="1"/>
          <p:nvPr/>
        </p:nvSpPr>
        <p:spPr>
          <a:xfrm>
            <a:off x="1028700" y="857250"/>
            <a:ext cx="16230600" cy="6210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60"/>
              </a:lnSpc>
            </a:pPr>
            <a:r>
              <a:rPr lang="en-US" sz="3000" spc="186">
                <a:solidFill>
                  <a:srgbClr val="000000"/>
                </a:solidFill>
                <a:latin typeface="Safira March Bold"/>
              </a:rPr>
              <a:t>VERGOEDINGEN FBZ - PC314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96710" y="7816042"/>
            <a:ext cx="3068901" cy="1295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9"/>
              </a:lnSpc>
            </a:pPr>
            <a:r>
              <a:rPr lang="en-US" sz="2521" spc="189" dirty="0" err="1">
                <a:solidFill>
                  <a:srgbClr val="000000"/>
                </a:solidFill>
                <a:latin typeface="Glacial Indifference Bold"/>
              </a:rPr>
              <a:t>Eindejaarspremie</a:t>
            </a:r>
            <a:endParaRPr lang="en-US" sz="2521" spc="189" dirty="0">
              <a:solidFill>
                <a:srgbClr val="000000"/>
              </a:solidFill>
              <a:latin typeface="Glacial Indifference Bold"/>
            </a:endParaRPr>
          </a:p>
          <a:p>
            <a:pPr marL="458042" lvl="1" indent="-229021">
              <a:lnSpc>
                <a:spcPts val="3373"/>
              </a:lnSpc>
              <a:buFont typeface="Arial"/>
              <a:buChar char="•"/>
            </a:pPr>
            <a:r>
              <a:rPr lang="en-US" sz="2121" spc="159">
                <a:solidFill>
                  <a:srgbClr val="000000"/>
                </a:solidFill>
                <a:latin typeface="Glacial Indifference"/>
              </a:rPr>
              <a:t>9,5% </a:t>
            </a:r>
            <a:r>
              <a:rPr lang="en-US" sz="2121" spc="159" dirty="0" err="1">
                <a:solidFill>
                  <a:srgbClr val="000000"/>
                </a:solidFill>
                <a:latin typeface="Glacial Indifference"/>
              </a:rPr>
              <a:t>jaarloon</a:t>
            </a:r>
            <a:endParaRPr lang="en-US" sz="2121" spc="159" dirty="0">
              <a:solidFill>
                <a:srgbClr val="000000"/>
              </a:solidFill>
              <a:latin typeface="Glacial Indifference"/>
            </a:endParaRPr>
          </a:p>
          <a:p>
            <a:pPr algn="ctr">
              <a:lnSpc>
                <a:spcPts val="2896"/>
              </a:lnSpc>
            </a:pPr>
            <a:endParaRPr lang="en-US" sz="2121" spc="159" dirty="0">
              <a:solidFill>
                <a:srgbClr val="000000"/>
              </a:solidFill>
              <a:latin typeface="Glacial Indifference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4060911" y="2588397"/>
            <a:ext cx="3068901" cy="5110206"/>
          </a:xfrm>
          <a:custGeom>
            <a:avLst/>
            <a:gdLst/>
            <a:ahLst/>
            <a:cxnLst/>
            <a:rect l="l" t="t" r="r" b="b"/>
            <a:pathLst>
              <a:path w="3068901" h="5110206">
                <a:moveTo>
                  <a:pt x="0" y="0"/>
                </a:moveTo>
                <a:lnTo>
                  <a:pt x="3068901" y="0"/>
                </a:lnTo>
                <a:lnTo>
                  <a:pt x="3068901" y="5110206"/>
                </a:lnTo>
                <a:lnTo>
                  <a:pt x="0" y="511020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73970" r="-45731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7" name="Freeform 7"/>
          <p:cNvSpPr/>
          <p:nvPr/>
        </p:nvSpPr>
        <p:spPr>
          <a:xfrm>
            <a:off x="7625112" y="2588397"/>
            <a:ext cx="3068901" cy="5110206"/>
          </a:xfrm>
          <a:custGeom>
            <a:avLst/>
            <a:gdLst/>
            <a:ahLst/>
            <a:cxnLst/>
            <a:rect l="l" t="t" r="r" b="b"/>
            <a:pathLst>
              <a:path w="3068901" h="5110206">
                <a:moveTo>
                  <a:pt x="0" y="0"/>
                </a:moveTo>
                <a:lnTo>
                  <a:pt x="3068902" y="0"/>
                </a:lnTo>
                <a:lnTo>
                  <a:pt x="3068902" y="5110206"/>
                </a:lnTo>
                <a:lnTo>
                  <a:pt x="0" y="511020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3599" r="-126095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8" name="Freeform 8"/>
          <p:cNvSpPr/>
          <p:nvPr/>
        </p:nvSpPr>
        <p:spPr>
          <a:xfrm>
            <a:off x="11189314" y="2588397"/>
            <a:ext cx="3068901" cy="5110206"/>
          </a:xfrm>
          <a:custGeom>
            <a:avLst/>
            <a:gdLst/>
            <a:ahLst/>
            <a:cxnLst/>
            <a:rect l="l" t="t" r="r" b="b"/>
            <a:pathLst>
              <a:path w="3068901" h="5110206">
                <a:moveTo>
                  <a:pt x="0" y="0"/>
                </a:moveTo>
                <a:lnTo>
                  <a:pt x="3068901" y="0"/>
                </a:lnTo>
                <a:lnTo>
                  <a:pt x="3068901" y="5110206"/>
                </a:lnTo>
                <a:lnTo>
                  <a:pt x="0" y="511020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58636" r="-91058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9" name="TextBox 9"/>
          <p:cNvSpPr txBox="1"/>
          <p:nvPr/>
        </p:nvSpPr>
        <p:spPr>
          <a:xfrm>
            <a:off x="4060911" y="7816042"/>
            <a:ext cx="3068901" cy="1283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9"/>
              </a:lnSpc>
            </a:pPr>
            <a:r>
              <a:rPr lang="en-US" sz="2521" spc="189">
                <a:solidFill>
                  <a:srgbClr val="000000"/>
                </a:solidFill>
                <a:latin typeface="Glacial Indifference Bold"/>
              </a:rPr>
              <a:t>Syndicale premie</a:t>
            </a:r>
          </a:p>
          <a:p>
            <a:pPr marL="458042" lvl="1" indent="-229021">
              <a:lnSpc>
                <a:spcPts val="3373"/>
              </a:lnSpc>
              <a:buFont typeface="Arial"/>
              <a:buChar char="•"/>
            </a:pPr>
            <a:r>
              <a:rPr lang="en-US" sz="2121" spc="159">
                <a:solidFill>
                  <a:srgbClr val="000000"/>
                </a:solidFill>
                <a:latin typeface="Glacial Indifference"/>
              </a:rPr>
              <a:t>€145/jaar</a:t>
            </a:r>
          </a:p>
          <a:p>
            <a:pPr algn="ctr">
              <a:lnSpc>
                <a:spcPts val="2896"/>
              </a:lnSpc>
            </a:pPr>
            <a:endParaRPr lang="en-US" sz="2121" spc="159">
              <a:solidFill>
                <a:srgbClr val="000000"/>
              </a:solidFill>
              <a:latin typeface="Glacial Indifference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7625112" y="7816042"/>
            <a:ext cx="3068901" cy="1283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9"/>
              </a:lnSpc>
            </a:pPr>
            <a:r>
              <a:rPr lang="en-US" sz="2521" spc="189">
                <a:solidFill>
                  <a:srgbClr val="000000"/>
                </a:solidFill>
                <a:latin typeface="Glacial Indifference Bold"/>
              </a:rPr>
              <a:t>Vormingspremie</a:t>
            </a:r>
          </a:p>
          <a:p>
            <a:pPr marL="458042" lvl="1" indent="-229021">
              <a:lnSpc>
                <a:spcPts val="3373"/>
              </a:lnSpc>
              <a:buFont typeface="Arial"/>
              <a:buChar char="•"/>
            </a:pPr>
            <a:r>
              <a:rPr lang="en-US" sz="2121" spc="159">
                <a:solidFill>
                  <a:srgbClr val="000000"/>
                </a:solidFill>
                <a:latin typeface="Glacial Indifference"/>
              </a:rPr>
              <a:t>€75/dag</a:t>
            </a:r>
          </a:p>
          <a:p>
            <a:pPr algn="ctr">
              <a:lnSpc>
                <a:spcPts val="2896"/>
              </a:lnSpc>
            </a:pPr>
            <a:endParaRPr lang="en-US" sz="2121" spc="159">
              <a:solidFill>
                <a:srgbClr val="000000"/>
              </a:solidFill>
              <a:latin typeface="Glacial Indifference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1189314" y="7816042"/>
            <a:ext cx="3068901" cy="2654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9"/>
              </a:lnSpc>
            </a:pPr>
            <a:r>
              <a:rPr lang="en-US" sz="2521" spc="189" dirty="0">
                <a:solidFill>
                  <a:srgbClr val="000000"/>
                </a:solidFill>
                <a:latin typeface="Glacial Indifference Bold"/>
              </a:rPr>
              <a:t> </a:t>
            </a:r>
            <a:r>
              <a:rPr lang="en-US" sz="2521" spc="189" dirty="0" err="1">
                <a:solidFill>
                  <a:srgbClr val="000000"/>
                </a:solidFill>
                <a:latin typeface="Glacial Indifference Bold"/>
              </a:rPr>
              <a:t>Vergoedingen</a:t>
            </a:r>
            <a:endParaRPr lang="en-US" sz="2521" spc="189" dirty="0">
              <a:solidFill>
                <a:srgbClr val="000000"/>
              </a:solidFill>
              <a:latin typeface="Glacial Indifference Bold"/>
            </a:endParaRPr>
          </a:p>
          <a:p>
            <a:pPr marL="371684" lvl="1" indent="-185842">
              <a:lnSpc>
                <a:spcPts val="2737"/>
              </a:lnSpc>
              <a:buFont typeface="Arial"/>
              <a:buChar char="•"/>
            </a:pPr>
            <a:r>
              <a:rPr lang="en-US" sz="1721" spc="129" dirty="0" err="1">
                <a:solidFill>
                  <a:srgbClr val="000000"/>
                </a:solidFill>
                <a:latin typeface="Glacial Indifference"/>
              </a:rPr>
              <a:t>Werkloosheid</a:t>
            </a:r>
            <a:r>
              <a:rPr lang="en-US" sz="1721" spc="129" dirty="0">
                <a:solidFill>
                  <a:srgbClr val="000000"/>
                </a:solidFill>
                <a:latin typeface="Glacial Indifference"/>
              </a:rPr>
              <a:t> (5€/</a:t>
            </a:r>
            <a:r>
              <a:rPr lang="en-US" sz="1721" spc="129" dirty="0" err="1">
                <a:solidFill>
                  <a:srgbClr val="000000"/>
                </a:solidFill>
                <a:latin typeface="Glacial Indifference"/>
              </a:rPr>
              <a:t>dag</a:t>
            </a:r>
            <a:r>
              <a:rPr lang="en-US" sz="1721" spc="129" dirty="0">
                <a:solidFill>
                  <a:srgbClr val="000000"/>
                </a:solidFill>
                <a:latin typeface="Glacial Indifference"/>
              </a:rPr>
              <a:t>)</a:t>
            </a:r>
          </a:p>
          <a:p>
            <a:pPr marL="371684" lvl="1" indent="-185842">
              <a:lnSpc>
                <a:spcPts val="2737"/>
              </a:lnSpc>
              <a:buFont typeface="Arial"/>
              <a:buChar char="•"/>
            </a:pPr>
            <a:r>
              <a:rPr lang="en-US" sz="1721" spc="129" dirty="0" err="1">
                <a:solidFill>
                  <a:srgbClr val="000000"/>
                </a:solidFill>
                <a:latin typeface="Glacial Indifference"/>
              </a:rPr>
              <a:t>Ziekte</a:t>
            </a:r>
            <a:r>
              <a:rPr lang="en-US" sz="1721" spc="129" dirty="0">
                <a:solidFill>
                  <a:srgbClr val="000000"/>
                </a:solidFill>
                <a:latin typeface="Glacial Indifference"/>
              </a:rPr>
              <a:t>/</a:t>
            </a:r>
            <a:r>
              <a:rPr lang="en-US" sz="1721" spc="129" dirty="0" err="1">
                <a:solidFill>
                  <a:srgbClr val="000000"/>
                </a:solidFill>
                <a:latin typeface="Glacial Indifference"/>
              </a:rPr>
              <a:t>zwangerschap</a:t>
            </a:r>
            <a:r>
              <a:rPr lang="en-US" sz="1721" spc="129" dirty="0">
                <a:solidFill>
                  <a:srgbClr val="000000"/>
                </a:solidFill>
                <a:latin typeface="Glacial Indifference"/>
              </a:rPr>
              <a:t> (15€/</a:t>
            </a:r>
            <a:r>
              <a:rPr lang="en-US" sz="1721" spc="129" dirty="0" err="1">
                <a:solidFill>
                  <a:srgbClr val="000000"/>
                </a:solidFill>
                <a:latin typeface="Glacial Indifference"/>
              </a:rPr>
              <a:t>dag</a:t>
            </a:r>
            <a:r>
              <a:rPr lang="en-US" sz="1721" spc="129" dirty="0">
                <a:solidFill>
                  <a:srgbClr val="000000"/>
                </a:solidFill>
                <a:latin typeface="Glacial Indifference"/>
              </a:rPr>
              <a:t> – 5€/</a:t>
            </a:r>
            <a:r>
              <a:rPr lang="en-US" sz="1721" spc="129" dirty="0" err="1">
                <a:solidFill>
                  <a:srgbClr val="000000"/>
                </a:solidFill>
                <a:latin typeface="Glacial Indifference"/>
              </a:rPr>
              <a:t>dag</a:t>
            </a:r>
            <a:r>
              <a:rPr lang="en-US" sz="1721" spc="129" dirty="0">
                <a:solidFill>
                  <a:srgbClr val="000000"/>
                </a:solidFill>
                <a:latin typeface="Glacial Indifference"/>
              </a:rPr>
              <a:t>)</a:t>
            </a:r>
          </a:p>
          <a:p>
            <a:pPr marL="371684" lvl="1" indent="-185842">
              <a:lnSpc>
                <a:spcPts val="2737"/>
              </a:lnSpc>
              <a:buFont typeface="Arial"/>
              <a:buChar char="•"/>
            </a:pPr>
            <a:r>
              <a:rPr lang="en-US" sz="1721" spc="129" dirty="0" err="1">
                <a:solidFill>
                  <a:srgbClr val="000000"/>
                </a:solidFill>
                <a:latin typeface="Glacial Indifference"/>
              </a:rPr>
              <a:t>Kinderopvang</a:t>
            </a:r>
            <a:r>
              <a:rPr lang="en-US" sz="1721" spc="129" dirty="0">
                <a:solidFill>
                  <a:srgbClr val="000000"/>
                </a:solidFill>
                <a:latin typeface="Glacial Indifference"/>
              </a:rPr>
              <a:t> (10€/</a:t>
            </a:r>
            <a:r>
              <a:rPr lang="en-US" sz="1721" spc="129" dirty="0" err="1">
                <a:solidFill>
                  <a:srgbClr val="000000"/>
                </a:solidFill>
                <a:latin typeface="Glacial Indifference"/>
              </a:rPr>
              <a:t>dag</a:t>
            </a:r>
            <a:r>
              <a:rPr lang="en-US" sz="1721" spc="129" dirty="0">
                <a:solidFill>
                  <a:srgbClr val="000000"/>
                </a:solidFill>
                <a:latin typeface="Glacial Indifference"/>
              </a:rPr>
              <a:t>)</a:t>
            </a:r>
          </a:p>
          <a:p>
            <a:pPr>
              <a:lnSpc>
                <a:spcPts val="3373"/>
              </a:lnSpc>
            </a:pPr>
            <a:endParaRPr lang="en-US" sz="1721" spc="129" dirty="0">
              <a:solidFill>
                <a:srgbClr val="000000"/>
              </a:solidFill>
              <a:latin typeface="Glacial Indifference"/>
            </a:endParaRPr>
          </a:p>
          <a:p>
            <a:pPr algn="ctr">
              <a:lnSpc>
                <a:spcPts val="2896"/>
              </a:lnSpc>
            </a:pPr>
            <a:endParaRPr lang="en-US" sz="1721" spc="129" dirty="0">
              <a:solidFill>
                <a:srgbClr val="000000"/>
              </a:solidFill>
              <a:latin typeface="Glacial Indifference"/>
            </a:endParaRPr>
          </a:p>
        </p:txBody>
      </p:sp>
      <p:sp>
        <p:nvSpPr>
          <p:cNvPr id="12" name="Freeform 12"/>
          <p:cNvSpPr/>
          <p:nvPr/>
        </p:nvSpPr>
        <p:spPr>
          <a:xfrm>
            <a:off x="14748969" y="2588397"/>
            <a:ext cx="3068901" cy="5110206"/>
          </a:xfrm>
          <a:custGeom>
            <a:avLst/>
            <a:gdLst/>
            <a:ahLst/>
            <a:cxnLst/>
            <a:rect l="l" t="t" r="r" b="b"/>
            <a:pathLst>
              <a:path w="3068901" h="5110206">
                <a:moveTo>
                  <a:pt x="0" y="0"/>
                </a:moveTo>
                <a:lnTo>
                  <a:pt x="3068901" y="0"/>
                </a:lnTo>
                <a:lnTo>
                  <a:pt x="3068901" y="5110206"/>
                </a:lnTo>
                <a:lnTo>
                  <a:pt x="0" y="511020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83214" r="-66480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3" name="TextBox 13"/>
          <p:cNvSpPr txBox="1"/>
          <p:nvPr/>
        </p:nvSpPr>
        <p:spPr>
          <a:xfrm>
            <a:off x="14753515" y="7816042"/>
            <a:ext cx="3068901" cy="18088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9"/>
              </a:lnSpc>
            </a:pPr>
            <a:r>
              <a:rPr lang="en-US" sz="2521" spc="189" dirty="0" err="1">
                <a:solidFill>
                  <a:srgbClr val="000000"/>
                </a:solidFill>
                <a:latin typeface="Glacial Indifference Bold"/>
              </a:rPr>
              <a:t>Dermatoloog</a:t>
            </a:r>
            <a:endParaRPr lang="en-US" sz="2521" spc="189" dirty="0">
              <a:solidFill>
                <a:srgbClr val="000000"/>
              </a:solidFill>
              <a:latin typeface="Glacial Indifference Bold"/>
            </a:endParaRPr>
          </a:p>
          <a:p>
            <a:pPr algn="ctr">
              <a:lnSpc>
                <a:spcPts val="4009"/>
              </a:lnSpc>
            </a:pPr>
            <a:r>
              <a:rPr lang="en-US" sz="2521" spc="189" dirty="0" err="1">
                <a:solidFill>
                  <a:srgbClr val="000000"/>
                </a:solidFill>
                <a:latin typeface="Glacial Indifference Bold"/>
              </a:rPr>
              <a:t>Osteopaat</a:t>
            </a:r>
            <a:endParaRPr lang="en-US" sz="2521" spc="189" dirty="0">
              <a:solidFill>
                <a:srgbClr val="000000"/>
              </a:solidFill>
              <a:latin typeface="Glacial Indifference Bold"/>
            </a:endParaRPr>
          </a:p>
          <a:p>
            <a:pPr marL="458042" lvl="1" indent="-229021">
              <a:lnSpc>
                <a:spcPts val="3373"/>
              </a:lnSpc>
              <a:buFont typeface="Arial"/>
              <a:buChar char="•"/>
            </a:pPr>
            <a:r>
              <a:rPr lang="en-US" sz="2121" spc="159" dirty="0">
                <a:solidFill>
                  <a:srgbClr val="000000"/>
                </a:solidFill>
                <a:latin typeface="Glacial Indifference"/>
              </a:rPr>
              <a:t>2 x €40/</a:t>
            </a:r>
            <a:r>
              <a:rPr lang="en-US" sz="2121" spc="159" dirty="0" err="1">
                <a:solidFill>
                  <a:srgbClr val="000000"/>
                </a:solidFill>
                <a:latin typeface="Glacial Indifference"/>
              </a:rPr>
              <a:t>jaar</a:t>
            </a:r>
            <a:endParaRPr lang="en-US" sz="2121" spc="159" dirty="0">
              <a:solidFill>
                <a:srgbClr val="000000"/>
              </a:solidFill>
              <a:latin typeface="Glacial Indifference"/>
            </a:endParaRPr>
          </a:p>
          <a:p>
            <a:pPr algn="ctr">
              <a:lnSpc>
                <a:spcPts val="2896"/>
              </a:lnSpc>
            </a:pPr>
            <a:endParaRPr lang="en-US" sz="2121" spc="159" dirty="0">
              <a:solidFill>
                <a:srgbClr val="000000"/>
              </a:solidFill>
              <a:latin typeface="Glacial Indifference"/>
            </a:endParaRPr>
          </a:p>
        </p:txBody>
      </p:sp>
      <p:sp>
        <p:nvSpPr>
          <p:cNvPr id="14" name="Freeform 14"/>
          <p:cNvSpPr/>
          <p:nvPr/>
        </p:nvSpPr>
        <p:spPr>
          <a:xfrm>
            <a:off x="17259300" y="9049911"/>
            <a:ext cx="933450" cy="1093739"/>
          </a:xfrm>
          <a:custGeom>
            <a:avLst/>
            <a:gdLst/>
            <a:ahLst/>
            <a:cxnLst/>
            <a:rect l="l" t="t" r="r" b="b"/>
            <a:pathLst>
              <a:path w="933450" h="1093739">
                <a:moveTo>
                  <a:pt x="0" y="0"/>
                </a:moveTo>
                <a:lnTo>
                  <a:pt x="933450" y="0"/>
                </a:lnTo>
                <a:lnTo>
                  <a:pt x="933450" y="1093740"/>
                </a:lnTo>
                <a:lnTo>
                  <a:pt x="0" y="109374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5" name="Freeform 15"/>
          <p:cNvSpPr/>
          <p:nvPr/>
        </p:nvSpPr>
        <p:spPr>
          <a:xfrm>
            <a:off x="14971237" y="9343434"/>
            <a:ext cx="2288063" cy="800217"/>
          </a:xfrm>
          <a:custGeom>
            <a:avLst/>
            <a:gdLst/>
            <a:ahLst/>
            <a:cxnLst/>
            <a:rect l="l" t="t" r="r" b="b"/>
            <a:pathLst>
              <a:path w="2288063" h="800217">
                <a:moveTo>
                  <a:pt x="0" y="0"/>
                </a:moveTo>
                <a:lnTo>
                  <a:pt x="2288063" y="0"/>
                </a:lnTo>
                <a:lnTo>
                  <a:pt x="2288063" y="800217"/>
                </a:lnTo>
                <a:lnTo>
                  <a:pt x="0" y="80021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281</Words>
  <Application>Microsoft Office PowerPoint</Application>
  <PresentationFormat>Aangepast</PresentationFormat>
  <Paragraphs>111</Paragraphs>
  <Slides>10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9" baseType="lpstr">
      <vt:lpstr>The Seasons</vt:lpstr>
      <vt:lpstr>Lucky Bones</vt:lpstr>
      <vt:lpstr>Arial</vt:lpstr>
      <vt:lpstr>Safira March Bold</vt:lpstr>
      <vt:lpstr>Calibri</vt:lpstr>
      <vt:lpstr>Glacial Indifference Italics</vt:lpstr>
      <vt:lpstr>Glacial Indifference</vt:lpstr>
      <vt:lpstr>Glacial Indifference Bold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Presentatie toekomstige werknemers</dc:title>
  <dc:creator>Isabelle Verhaegen</dc:creator>
  <cp:lastModifiedBy>Isabelle Verhaegen</cp:lastModifiedBy>
  <cp:revision>3</cp:revision>
  <dcterms:created xsi:type="dcterms:W3CDTF">2006-08-16T00:00:00Z</dcterms:created>
  <dcterms:modified xsi:type="dcterms:W3CDTF">2026-01-12T14:18:45Z</dcterms:modified>
  <dc:identifier>DAF7pRVJYWc</dc:identifier>
</cp:coreProperties>
</file>