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8288000" cy="10287000"/>
  <p:notesSz cx="6858000" cy="9144000"/>
  <p:embeddedFontLst>
    <p:embeddedFont>
      <p:font typeface="CS Gordon Serif" panose="020B0604020202020204" charset="0"/>
      <p:regular r:id="rId29"/>
    </p:embeddedFont>
    <p:embeddedFont>
      <p:font typeface="League Spartan" panose="020B0604020202020204" charset="0"/>
      <p:regular r:id="rId30"/>
    </p:embeddedFont>
    <p:embeddedFont>
      <p:font typeface="Poppins" panose="00000500000000000000" pitchFamily="2" charset="0"/>
      <p:regular r:id="rId31"/>
      <p:bold r:id="rId32"/>
      <p:italic r:id="rId33"/>
      <p:boldItalic r:id="rId34"/>
    </p:embeddedFont>
    <p:embeddedFont>
      <p:font typeface="Poppins Bold" panose="00000800000000000000" pitchFamily="2" charset="0"/>
      <p:regular r:id="rId35"/>
      <p:bold r:id="rId36"/>
    </p:embeddedFont>
    <p:embeddedFont>
      <p:font typeface="Poppins Italics" panose="020B0604020202020204" charset="0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3A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9" d="100"/>
          <a:sy n="69" d="100"/>
        </p:scale>
        <p:origin x="162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E4FB65-2966-4872-870F-BDD5B0885FA6}" type="datetimeFigureOut">
              <a:rPr lang="nl-BE" smtClean="0"/>
              <a:t>29/01/2026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858C3F-6939-4EB2-A43C-F6592A057DE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32166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858C3F-6939-4EB2-A43C-F6592A057DE2}" type="slidenum">
              <a:rPr lang="nl-BE" smtClean="0"/>
              <a:t>10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0451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CE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115300" y="9651127"/>
            <a:ext cx="16230600" cy="1683925"/>
          </a:xfrm>
          <a:custGeom>
            <a:avLst/>
            <a:gdLst/>
            <a:ahLst/>
            <a:cxnLst/>
            <a:rect l="l" t="t" r="r" b="b"/>
            <a:pathLst>
              <a:path w="16230600" h="1683925">
                <a:moveTo>
                  <a:pt x="0" y="0"/>
                </a:moveTo>
                <a:lnTo>
                  <a:pt x="16230600" y="0"/>
                </a:lnTo>
                <a:lnTo>
                  <a:pt x="16230600" y="1683925"/>
                </a:lnTo>
                <a:lnTo>
                  <a:pt x="0" y="16839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" name="Freeform 3"/>
          <p:cNvSpPr/>
          <p:nvPr/>
        </p:nvSpPr>
        <p:spPr>
          <a:xfrm>
            <a:off x="-532088" y="2900369"/>
            <a:ext cx="15440150" cy="10287000"/>
          </a:xfrm>
          <a:custGeom>
            <a:avLst/>
            <a:gdLst/>
            <a:ahLst/>
            <a:cxnLst/>
            <a:rect l="l" t="t" r="r" b="b"/>
            <a:pathLst>
              <a:path w="15440150" h="10287000">
                <a:moveTo>
                  <a:pt x="0" y="0"/>
                </a:moveTo>
                <a:lnTo>
                  <a:pt x="15440150" y="0"/>
                </a:lnTo>
                <a:lnTo>
                  <a:pt x="1544015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4" name="TextBox 4"/>
          <p:cNvSpPr txBox="1"/>
          <p:nvPr/>
        </p:nvSpPr>
        <p:spPr>
          <a:xfrm>
            <a:off x="9144000" y="108371"/>
            <a:ext cx="8351974" cy="5725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584"/>
              </a:lnSpc>
            </a:pPr>
            <a:r>
              <a:rPr lang="en-US" sz="7951">
                <a:solidFill>
                  <a:srgbClr val="483A3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KICKSTART</a:t>
            </a:r>
          </a:p>
          <a:p>
            <a:pPr algn="ctr">
              <a:lnSpc>
                <a:spcPts val="15584"/>
              </a:lnSpc>
            </a:pPr>
            <a:r>
              <a:rPr lang="en-US" sz="7951">
                <a:solidFill>
                  <a:srgbClr val="483A3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JE</a:t>
            </a:r>
          </a:p>
          <a:p>
            <a:pPr algn="ctr">
              <a:lnSpc>
                <a:spcPts val="15584"/>
              </a:lnSpc>
            </a:pPr>
            <a:r>
              <a:rPr lang="en-US" sz="7951">
                <a:solidFill>
                  <a:srgbClr val="483A32"/>
                </a:solidFill>
                <a:latin typeface="CS Gordon Serif"/>
                <a:ea typeface="CS Gordon Serif"/>
                <a:cs typeface="CS Gordon Serif"/>
                <a:sym typeface="CS Gordon Serif"/>
              </a:rPr>
              <a:t>TOEKOMST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896107" y="9354582"/>
            <a:ext cx="9793354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059"/>
              </a:lnSpc>
            </a:pPr>
            <a:r>
              <a:rPr lang="en-US" sz="2899" i="1">
                <a:solidFill>
                  <a:srgbClr val="483A32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Anneke Peeters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CE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65223" y="900509"/>
            <a:ext cx="15794077" cy="720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10"/>
              </a:lnSpc>
            </a:pPr>
            <a:r>
              <a:rPr lang="en-US" sz="5900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HOE HERKEN JE EEN GOEDE VACATURE?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014081" y="2627301"/>
            <a:ext cx="1908779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 b="1">
                <a:solidFill>
                  <a:srgbClr val="483A32"/>
                </a:solidFill>
                <a:latin typeface="Poppins Bold"/>
                <a:ea typeface="Poppins Bold"/>
                <a:cs typeface="Poppins Bold"/>
                <a:sym typeface="Poppins Bold"/>
              </a:rPr>
              <a:t>Duidelijk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014081" y="3310132"/>
            <a:ext cx="6342845" cy="1031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Je weet wat de job inhoudt</a:t>
            </a:r>
          </a:p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Taken zijn concreet uitgelegd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014081" y="5186128"/>
            <a:ext cx="3171422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 b="1" dirty="0" err="1">
                <a:solidFill>
                  <a:srgbClr val="483A32"/>
                </a:solidFill>
                <a:latin typeface="Poppins Bold"/>
                <a:ea typeface="Poppins Bold"/>
                <a:cs typeface="Poppins Bold"/>
                <a:sym typeface="Poppins Bold"/>
              </a:rPr>
              <a:t>Voldoende</a:t>
            </a:r>
            <a:r>
              <a:rPr lang="en-US" sz="2899" b="1" dirty="0">
                <a:solidFill>
                  <a:srgbClr val="483A32"/>
                </a:solidFill>
                <a:latin typeface="Poppins Bold"/>
                <a:ea typeface="Poppins Bold"/>
                <a:cs typeface="Poppins Bold"/>
                <a:sym typeface="Poppins Bold"/>
              </a:rPr>
              <a:t> info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014081" y="5868958"/>
            <a:ext cx="7648878" cy="1031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Werkuren / contract / verwachtingen</a:t>
            </a:r>
          </a:p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Niet alleen “wij zoeken iemand”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079634" y="7744954"/>
            <a:ext cx="3758886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 b="1">
                <a:solidFill>
                  <a:srgbClr val="483A32"/>
                </a:solidFill>
                <a:latin typeface="Poppins Bold"/>
                <a:ea typeface="Poppins Bold"/>
                <a:cs typeface="Poppins Bold"/>
                <a:sym typeface="Poppins Bold"/>
              </a:rPr>
              <a:t>Professionele toon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079634" y="8427785"/>
            <a:ext cx="7648878" cy="1031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Respectvol en serieus</a:t>
            </a:r>
          </a:p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 Geen vaag of overdreven taalgebruik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405461" y="3165557"/>
            <a:ext cx="2714973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 b="1">
                <a:solidFill>
                  <a:srgbClr val="483A32"/>
                </a:solidFill>
                <a:latin typeface="Poppins Bold"/>
                <a:ea typeface="Poppins Bold"/>
                <a:cs typeface="Poppins Bold"/>
                <a:sym typeface="Poppins Bold"/>
              </a:rPr>
              <a:t>Evenwicht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405461" y="3848388"/>
            <a:ext cx="6342845" cy="1545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 dirty="0" err="1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Niet</a:t>
            </a:r>
            <a:r>
              <a:rPr lang="en-US" sz="2899" dirty="0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99" dirty="0" err="1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alleen</a:t>
            </a:r>
            <a:r>
              <a:rPr lang="en-US" sz="2899" dirty="0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99" dirty="0" err="1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eisen</a:t>
            </a:r>
            <a:endParaRPr lang="en-US" sz="2899" dirty="0">
              <a:solidFill>
                <a:srgbClr val="483A3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 dirty="0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Ook wat </a:t>
            </a:r>
            <a:r>
              <a:rPr lang="en-US" sz="2899" dirty="0" err="1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jij</a:t>
            </a:r>
            <a:r>
              <a:rPr lang="en-US" sz="2899" dirty="0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99" dirty="0" err="1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krijgt</a:t>
            </a:r>
            <a:r>
              <a:rPr lang="en-US" sz="2899" dirty="0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 (</a:t>
            </a:r>
            <a:r>
              <a:rPr lang="en-US" sz="2899" dirty="0" err="1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begeleiding</a:t>
            </a:r>
            <a:r>
              <a:rPr lang="en-US" sz="2899" dirty="0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899" dirty="0" err="1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sfeer</a:t>
            </a:r>
            <a:r>
              <a:rPr lang="en-US" sz="2899" dirty="0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899" dirty="0" err="1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kansen</a:t>
            </a:r>
            <a:r>
              <a:rPr lang="en-US" sz="2899" dirty="0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405461" y="6089303"/>
            <a:ext cx="3698529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 b="1">
                <a:solidFill>
                  <a:srgbClr val="483A32"/>
                </a:solidFill>
                <a:latin typeface="Poppins Bold"/>
                <a:ea typeface="Poppins Bold"/>
                <a:cs typeface="Poppins Bold"/>
                <a:sym typeface="Poppins Bold"/>
              </a:rPr>
              <a:t>Realistisch beeld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405461" y="6772134"/>
            <a:ext cx="6342845" cy="2059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Wat je ziet of hoort past bij het echte werk</a:t>
            </a:r>
          </a:p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Niet alleen mooie beelden of praatjes</a:t>
            </a:r>
          </a:p>
        </p:txBody>
      </p:sp>
      <p:pic>
        <p:nvPicPr>
          <p:cNvPr id="13" name="Graphic 12" descr="Vinkje met effen opvulling">
            <a:extLst>
              <a:ext uri="{FF2B5EF4-FFF2-40B4-BE49-F238E27FC236}">
                <a16:creationId xmlns:a16="http://schemas.microsoft.com/office/drawing/2014/main" id="{E6919DDA-DD96-6D51-6BF8-053013A694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8023" y="2261950"/>
            <a:ext cx="914400" cy="914400"/>
          </a:xfrm>
          <a:prstGeom prst="rect">
            <a:avLst/>
          </a:prstGeom>
        </p:spPr>
      </p:pic>
      <p:pic>
        <p:nvPicPr>
          <p:cNvPr id="14" name="Graphic 13" descr="Vinkje met effen opvulling">
            <a:extLst>
              <a:ext uri="{FF2B5EF4-FFF2-40B4-BE49-F238E27FC236}">
                <a16:creationId xmlns:a16="http://schemas.microsoft.com/office/drawing/2014/main" id="{8FF325D5-E0AC-EB6D-7AD2-F114B3096E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8023" y="4790324"/>
            <a:ext cx="914400" cy="914400"/>
          </a:xfrm>
          <a:prstGeom prst="rect">
            <a:avLst/>
          </a:prstGeom>
        </p:spPr>
      </p:pic>
      <p:pic>
        <p:nvPicPr>
          <p:cNvPr id="15" name="Graphic 14" descr="Vinkje met effen opvulling">
            <a:extLst>
              <a:ext uri="{FF2B5EF4-FFF2-40B4-BE49-F238E27FC236}">
                <a16:creationId xmlns:a16="http://schemas.microsoft.com/office/drawing/2014/main" id="{A0D72A5F-92BE-CBF0-02A2-30C4E7D450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8023" y="7347444"/>
            <a:ext cx="914400" cy="914400"/>
          </a:xfrm>
          <a:prstGeom prst="rect">
            <a:avLst/>
          </a:prstGeom>
        </p:spPr>
      </p:pic>
      <p:pic>
        <p:nvPicPr>
          <p:cNvPr id="16" name="Graphic 15" descr="Vinkje met effen opvulling">
            <a:extLst>
              <a:ext uri="{FF2B5EF4-FFF2-40B4-BE49-F238E27FC236}">
                <a16:creationId xmlns:a16="http://schemas.microsoft.com/office/drawing/2014/main" id="{9F4F4A1D-0EFF-B899-B317-958B4BDC3E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63200" y="2830389"/>
            <a:ext cx="914400" cy="914400"/>
          </a:xfrm>
          <a:prstGeom prst="rect">
            <a:avLst/>
          </a:prstGeom>
        </p:spPr>
      </p:pic>
      <p:pic>
        <p:nvPicPr>
          <p:cNvPr id="17" name="Graphic 16" descr="Vinkje met effen opvulling">
            <a:extLst>
              <a:ext uri="{FF2B5EF4-FFF2-40B4-BE49-F238E27FC236}">
                <a16:creationId xmlns:a16="http://schemas.microsoft.com/office/drawing/2014/main" id="{488C04B7-089F-A6DC-12DA-FB7479942D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63200" y="5703018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CE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143330" y="3705430"/>
            <a:ext cx="11321602" cy="6581570"/>
          </a:xfrm>
          <a:custGeom>
            <a:avLst/>
            <a:gdLst/>
            <a:ahLst/>
            <a:cxnLst/>
            <a:rect l="l" t="t" r="r" b="b"/>
            <a:pathLst>
              <a:path w="11321602" h="6581570">
                <a:moveTo>
                  <a:pt x="0" y="0"/>
                </a:moveTo>
                <a:lnTo>
                  <a:pt x="11321601" y="0"/>
                </a:lnTo>
                <a:lnTo>
                  <a:pt x="11321601" y="6581570"/>
                </a:lnTo>
                <a:lnTo>
                  <a:pt x="0" y="65815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739" t="-28387" b="-2167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" name="TextBox 3"/>
          <p:cNvSpPr txBox="1"/>
          <p:nvPr/>
        </p:nvSpPr>
        <p:spPr>
          <a:xfrm>
            <a:off x="0" y="2179164"/>
            <a:ext cx="12334287" cy="1021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70"/>
              </a:lnSpc>
            </a:pPr>
            <a:r>
              <a:rPr lang="en-US" sz="8300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ROLLENSPEL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CE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65223" y="1266825"/>
            <a:ext cx="12334287" cy="1021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70"/>
              </a:lnSpc>
            </a:pPr>
            <a:r>
              <a:rPr lang="en-US" sz="8300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SITUATIE 1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425697" y="3191637"/>
            <a:ext cx="10373813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Blijf rustig en beleefd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425697" y="5017290"/>
            <a:ext cx="10373813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Laat je niet uit je lood slaan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425697" y="6840152"/>
            <a:ext cx="10373813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Geef korte, duidelijke antwoorden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425697" y="8663013"/>
            <a:ext cx="10373813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Toon motivatie, ook als de ander dat niet doet</a:t>
            </a:r>
          </a:p>
        </p:txBody>
      </p:sp>
      <p:pic>
        <p:nvPicPr>
          <p:cNvPr id="7" name="Graphic 6" descr="Vinkje met effen opvulling">
            <a:extLst>
              <a:ext uri="{FF2B5EF4-FFF2-40B4-BE49-F238E27FC236}">
                <a16:creationId xmlns:a16="http://schemas.microsoft.com/office/drawing/2014/main" id="{520035B5-9A03-9762-74E3-59315F461E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01839" y="4684045"/>
            <a:ext cx="914400" cy="914400"/>
          </a:xfrm>
          <a:prstGeom prst="rect">
            <a:avLst/>
          </a:prstGeom>
        </p:spPr>
      </p:pic>
      <p:pic>
        <p:nvPicPr>
          <p:cNvPr id="8" name="Graphic 7" descr="Vinkje met effen opvulling">
            <a:extLst>
              <a:ext uri="{FF2B5EF4-FFF2-40B4-BE49-F238E27FC236}">
                <a16:creationId xmlns:a16="http://schemas.microsoft.com/office/drawing/2014/main" id="{2A232BCC-5DC9-DD51-6069-B1E0667F78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09800" y="2830740"/>
            <a:ext cx="914400" cy="914400"/>
          </a:xfrm>
          <a:prstGeom prst="rect">
            <a:avLst/>
          </a:prstGeom>
        </p:spPr>
      </p:pic>
      <p:pic>
        <p:nvPicPr>
          <p:cNvPr id="9" name="Graphic 8" descr="Vinkje met effen opvulling">
            <a:extLst>
              <a:ext uri="{FF2B5EF4-FFF2-40B4-BE49-F238E27FC236}">
                <a16:creationId xmlns:a16="http://schemas.microsoft.com/office/drawing/2014/main" id="{01CC567E-F13A-1264-CD8C-6E40608FA8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09800" y="6561855"/>
            <a:ext cx="914400" cy="914400"/>
          </a:xfrm>
          <a:prstGeom prst="rect">
            <a:avLst/>
          </a:prstGeom>
        </p:spPr>
      </p:pic>
      <p:pic>
        <p:nvPicPr>
          <p:cNvPr id="10" name="Graphic 9" descr="Vinkje met effen opvulling">
            <a:extLst>
              <a:ext uri="{FF2B5EF4-FFF2-40B4-BE49-F238E27FC236}">
                <a16:creationId xmlns:a16="http://schemas.microsoft.com/office/drawing/2014/main" id="{685A50E7-8DC3-19DA-FEC3-0DEB267D72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01839" y="8325194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CE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65223" y="1266825"/>
            <a:ext cx="12334287" cy="1021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70"/>
              </a:lnSpc>
            </a:pPr>
            <a:r>
              <a:rPr lang="en-US" sz="8300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SITUATIE 2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425697" y="3191637"/>
            <a:ext cx="10373813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Wacht een geschikt moment af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425697" y="5017290"/>
            <a:ext cx="10373813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Haak aan op wat de werkgever zegt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425697" y="6840152"/>
            <a:ext cx="10373813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Durf jezelf opnieuw in te brengen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425697" y="8663013"/>
            <a:ext cx="10373813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Blijf respectvol, onderbreek niet bruusk</a:t>
            </a:r>
          </a:p>
        </p:txBody>
      </p:sp>
      <p:pic>
        <p:nvPicPr>
          <p:cNvPr id="7" name="Graphic 6" descr="Vinkje met effen opvulling">
            <a:extLst>
              <a:ext uri="{FF2B5EF4-FFF2-40B4-BE49-F238E27FC236}">
                <a16:creationId xmlns:a16="http://schemas.microsoft.com/office/drawing/2014/main" id="{DD3D9447-3936-DAAC-0F19-C42ADF8EF4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09800" y="4560090"/>
            <a:ext cx="914400" cy="914400"/>
          </a:xfrm>
          <a:prstGeom prst="rect">
            <a:avLst/>
          </a:prstGeom>
        </p:spPr>
      </p:pic>
      <p:pic>
        <p:nvPicPr>
          <p:cNvPr id="8" name="Graphic 7" descr="Vinkje met effen opvulling">
            <a:extLst>
              <a:ext uri="{FF2B5EF4-FFF2-40B4-BE49-F238E27FC236}">
                <a16:creationId xmlns:a16="http://schemas.microsoft.com/office/drawing/2014/main" id="{418D3664-36C1-B5E4-0D72-57F1083DBA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09800" y="2794127"/>
            <a:ext cx="914400" cy="914400"/>
          </a:xfrm>
          <a:prstGeom prst="rect">
            <a:avLst/>
          </a:prstGeom>
        </p:spPr>
      </p:pic>
      <p:pic>
        <p:nvPicPr>
          <p:cNvPr id="9" name="Graphic 8" descr="Vinkje met effen opvulling">
            <a:extLst>
              <a:ext uri="{FF2B5EF4-FFF2-40B4-BE49-F238E27FC236}">
                <a16:creationId xmlns:a16="http://schemas.microsoft.com/office/drawing/2014/main" id="{721FBF8D-65AB-F2CE-C8C8-03B069410D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09800" y="6382952"/>
            <a:ext cx="914400" cy="914400"/>
          </a:xfrm>
          <a:prstGeom prst="rect">
            <a:avLst/>
          </a:prstGeom>
        </p:spPr>
      </p:pic>
      <p:pic>
        <p:nvPicPr>
          <p:cNvPr id="10" name="Graphic 9" descr="Vinkje met effen opvulling">
            <a:extLst>
              <a:ext uri="{FF2B5EF4-FFF2-40B4-BE49-F238E27FC236}">
                <a16:creationId xmlns:a16="http://schemas.microsoft.com/office/drawing/2014/main" id="{6DA75723-91E0-D4FD-8DE7-F1DCF40D55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04113" y="8265503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CE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65223" y="1266825"/>
            <a:ext cx="12334287" cy="1021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70"/>
              </a:lnSpc>
            </a:pPr>
            <a:r>
              <a:rPr lang="en-US" sz="8300" dirty="0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SITUATIE 3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425697" y="3191637"/>
            <a:ext cx="10373813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Blijf positief over jezelf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425697" y="5017290"/>
            <a:ext cx="10373813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Geef concrete voorbeelden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425697" y="6840152"/>
            <a:ext cx="10373813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Toon bereidheid om bij te leren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425697" y="8663013"/>
            <a:ext cx="10373813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Wees eerlijk, beloof niet alles</a:t>
            </a:r>
          </a:p>
        </p:txBody>
      </p:sp>
      <p:pic>
        <p:nvPicPr>
          <p:cNvPr id="7" name="Graphic 6" descr="Vinkje met effen opvulling">
            <a:extLst>
              <a:ext uri="{FF2B5EF4-FFF2-40B4-BE49-F238E27FC236}">
                <a16:creationId xmlns:a16="http://schemas.microsoft.com/office/drawing/2014/main" id="{E0E3120D-FD46-E39E-D838-9AC783E9E6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09800" y="4560090"/>
            <a:ext cx="914400" cy="914400"/>
          </a:xfrm>
          <a:prstGeom prst="rect">
            <a:avLst/>
          </a:prstGeom>
        </p:spPr>
      </p:pic>
      <p:pic>
        <p:nvPicPr>
          <p:cNvPr id="8" name="Graphic 7" descr="Vinkje met effen opvulling">
            <a:extLst>
              <a:ext uri="{FF2B5EF4-FFF2-40B4-BE49-F238E27FC236}">
                <a16:creationId xmlns:a16="http://schemas.microsoft.com/office/drawing/2014/main" id="{3272111C-41F6-58A0-3240-6563AB826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09800" y="2966803"/>
            <a:ext cx="914400" cy="914400"/>
          </a:xfrm>
          <a:prstGeom prst="rect">
            <a:avLst/>
          </a:prstGeom>
        </p:spPr>
      </p:pic>
      <p:pic>
        <p:nvPicPr>
          <p:cNvPr id="9" name="Graphic 8" descr="Vinkje met effen opvulling">
            <a:extLst>
              <a:ext uri="{FF2B5EF4-FFF2-40B4-BE49-F238E27FC236}">
                <a16:creationId xmlns:a16="http://schemas.microsoft.com/office/drawing/2014/main" id="{EB005B60-12D5-F597-64B3-96AB80123F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09800" y="6442642"/>
            <a:ext cx="914400" cy="914400"/>
          </a:xfrm>
          <a:prstGeom prst="rect">
            <a:avLst/>
          </a:prstGeom>
        </p:spPr>
      </p:pic>
      <p:pic>
        <p:nvPicPr>
          <p:cNvPr id="10" name="Graphic 9" descr="Vinkje met effen opvulling">
            <a:extLst>
              <a:ext uri="{FF2B5EF4-FFF2-40B4-BE49-F238E27FC236}">
                <a16:creationId xmlns:a16="http://schemas.microsoft.com/office/drawing/2014/main" id="{33F74C61-7A86-0174-9D2D-E0F9020CA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04113" y="8320076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CE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41231" y="3727093"/>
            <a:ext cx="9880966" cy="6583194"/>
          </a:xfrm>
          <a:custGeom>
            <a:avLst/>
            <a:gdLst/>
            <a:ahLst/>
            <a:cxnLst/>
            <a:rect l="l" t="t" r="r" b="b"/>
            <a:pathLst>
              <a:path w="9880966" h="6583194">
                <a:moveTo>
                  <a:pt x="0" y="0"/>
                </a:moveTo>
                <a:lnTo>
                  <a:pt x="9880966" y="0"/>
                </a:lnTo>
                <a:lnTo>
                  <a:pt x="9880966" y="6583194"/>
                </a:lnTo>
                <a:lnTo>
                  <a:pt x="0" y="65831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" name="TextBox 3"/>
          <p:cNvSpPr txBox="1"/>
          <p:nvPr/>
        </p:nvSpPr>
        <p:spPr>
          <a:xfrm>
            <a:off x="1465223" y="1266825"/>
            <a:ext cx="12334287" cy="1021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70"/>
              </a:lnSpc>
            </a:pPr>
            <a:r>
              <a:rPr lang="en-US" sz="8300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REFLECTIEVRAGEN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465223" y="3213923"/>
            <a:ext cx="580391" cy="842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78"/>
              </a:lnSpc>
            </a:pPr>
            <a:r>
              <a:rPr lang="en-US" sz="6865">
                <a:solidFill>
                  <a:srgbClr val="96816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65223" y="5653859"/>
            <a:ext cx="580391" cy="842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78"/>
              </a:lnSpc>
            </a:pPr>
            <a:r>
              <a:rPr lang="en-US" sz="6865">
                <a:solidFill>
                  <a:srgbClr val="96816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65223" y="8111241"/>
            <a:ext cx="580391" cy="842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78"/>
              </a:lnSpc>
            </a:pPr>
            <a:r>
              <a:rPr lang="en-US" sz="6865">
                <a:solidFill>
                  <a:srgbClr val="96816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3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502813" y="2937698"/>
            <a:ext cx="10373813" cy="1031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Als jij werkgever zou zijn, zou je deze kandidaat uitnodigen voor een sollicitatiegesprek?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502813" y="5678597"/>
            <a:ext cx="9793354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Wat zou je anders formuleren/doen?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502813" y="7835016"/>
            <a:ext cx="9793354" cy="1031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Wat onthoud je na het bekijken van de cv en motivatiebrief?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CE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65223" y="1266825"/>
            <a:ext cx="12334287" cy="1021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70"/>
              </a:lnSpc>
            </a:pPr>
            <a:r>
              <a:rPr lang="en-US" sz="8300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SOLLICITATIE 1</a:t>
            </a:r>
          </a:p>
        </p:txBody>
      </p:sp>
      <p:sp>
        <p:nvSpPr>
          <p:cNvPr id="3" name="Freeform 3"/>
          <p:cNvSpPr/>
          <p:nvPr/>
        </p:nvSpPr>
        <p:spPr>
          <a:xfrm>
            <a:off x="5799149" y="2658766"/>
            <a:ext cx="6689702" cy="7116704"/>
          </a:xfrm>
          <a:custGeom>
            <a:avLst/>
            <a:gdLst/>
            <a:ahLst/>
            <a:cxnLst/>
            <a:rect l="l" t="t" r="r" b="b"/>
            <a:pathLst>
              <a:path w="6689702" h="7116704">
                <a:moveTo>
                  <a:pt x="0" y="0"/>
                </a:moveTo>
                <a:lnTo>
                  <a:pt x="6689702" y="0"/>
                </a:lnTo>
                <a:lnTo>
                  <a:pt x="6689702" y="7116705"/>
                </a:lnTo>
                <a:lnTo>
                  <a:pt x="0" y="71167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4851" y="3649861"/>
            <a:ext cx="6118297" cy="611829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CE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66152" y="2831856"/>
            <a:ext cx="13849284" cy="5897114"/>
          </a:xfrm>
          <a:custGeom>
            <a:avLst/>
            <a:gdLst/>
            <a:ahLst/>
            <a:cxnLst/>
            <a:rect l="l" t="t" r="r" b="b"/>
            <a:pathLst>
              <a:path w="13849284" h="5897114">
                <a:moveTo>
                  <a:pt x="0" y="0"/>
                </a:moveTo>
                <a:lnTo>
                  <a:pt x="13849284" y="0"/>
                </a:lnTo>
                <a:lnTo>
                  <a:pt x="13849284" y="5897114"/>
                </a:lnTo>
                <a:lnTo>
                  <a:pt x="0" y="58971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" name="TextBox 3"/>
          <p:cNvSpPr txBox="1"/>
          <p:nvPr/>
        </p:nvSpPr>
        <p:spPr>
          <a:xfrm>
            <a:off x="1465223" y="1266825"/>
            <a:ext cx="12334287" cy="1021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70"/>
              </a:lnSpc>
            </a:pPr>
            <a:r>
              <a:rPr lang="en-US" sz="8300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SOLLICITATIE 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CE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12371352" y="0"/>
            <a:ext cx="5786437" cy="10287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8026461" y="2939360"/>
            <a:ext cx="3262728" cy="6673665"/>
          </a:xfrm>
          <a:custGeom>
            <a:avLst/>
            <a:gdLst/>
            <a:ahLst/>
            <a:cxnLst/>
            <a:rect l="l" t="t" r="r" b="b"/>
            <a:pathLst>
              <a:path w="3262728" h="6673665">
                <a:moveTo>
                  <a:pt x="0" y="0"/>
                </a:moveTo>
                <a:lnTo>
                  <a:pt x="3262728" y="0"/>
                </a:lnTo>
                <a:lnTo>
                  <a:pt x="3262728" y="6673665"/>
                </a:lnTo>
                <a:lnTo>
                  <a:pt x="0" y="667366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6281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4" name="TextBox 4"/>
          <p:cNvSpPr txBox="1"/>
          <p:nvPr/>
        </p:nvSpPr>
        <p:spPr>
          <a:xfrm>
            <a:off x="1465223" y="1266825"/>
            <a:ext cx="12334287" cy="1021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70"/>
              </a:lnSpc>
            </a:pPr>
            <a:r>
              <a:rPr lang="en-US" sz="8300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SOLLICITATIE 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228388" y="8659890"/>
            <a:ext cx="4665962" cy="95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759"/>
              </a:lnSpc>
            </a:pPr>
            <a:r>
              <a:rPr lang="en-US" sz="3399" b="1">
                <a:solidFill>
                  <a:srgbClr val="483A32"/>
                </a:solidFill>
                <a:latin typeface="Poppins Bold"/>
                <a:ea typeface="Poppins Bold"/>
                <a:cs typeface="Poppins Bold"/>
                <a:sym typeface="Poppins Bold"/>
              </a:rPr>
              <a:t>Portfolio</a:t>
            </a:r>
          </a:p>
          <a:p>
            <a:pPr algn="r">
              <a:lnSpc>
                <a:spcPts val="2520"/>
              </a:lnSpc>
            </a:pPr>
            <a:r>
              <a:rPr lang="en-US" sz="1800" i="1">
                <a:solidFill>
                  <a:srgbClr val="483A32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credits to Cedric Micholt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CE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31163" y="2057400"/>
            <a:ext cx="3178683" cy="8229600"/>
          </a:xfrm>
          <a:custGeom>
            <a:avLst/>
            <a:gdLst/>
            <a:ahLst/>
            <a:cxnLst/>
            <a:rect l="l" t="t" r="r" b="b"/>
            <a:pathLst>
              <a:path w="3178683" h="8229600">
                <a:moveTo>
                  <a:pt x="0" y="0"/>
                </a:moveTo>
                <a:lnTo>
                  <a:pt x="3178683" y="0"/>
                </a:lnTo>
                <a:lnTo>
                  <a:pt x="317868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" name="TextBox 3"/>
          <p:cNvSpPr txBox="1"/>
          <p:nvPr/>
        </p:nvSpPr>
        <p:spPr>
          <a:xfrm>
            <a:off x="4556996" y="4122408"/>
            <a:ext cx="12334287" cy="1021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70"/>
              </a:lnSpc>
            </a:pPr>
            <a:r>
              <a:rPr lang="en-US" sz="8300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WAT DENKEN JULLIE?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4888" b="-14888"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5920967" cy="300218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920967" cy="3002180"/>
            </a:xfrm>
            <a:custGeom>
              <a:avLst/>
              <a:gdLst/>
              <a:ahLst/>
              <a:cxnLst/>
              <a:rect l="l" t="t" r="r" b="b"/>
              <a:pathLst>
                <a:path w="5920967" h="3002180">
                  <a:moveTo>
                    <a:pt x="0" y="0"/>
                  </a:moveTo>
                  <a:lnTo>
                    <a:pt x="5920967" y="0"/>
                  </a:lnTo>
                  <a:lnTo>
                    <a:pt x="5920967" y="3002180"/>
                  </a:lnTo>
                  <a:lnTo>
                    <a:pt x="0" y="3002180"/>
                  </a:lnTo>
                  <a:close/>
                </a:path>
              </a:pathLst>
            </a:custGeom>
            <a:solidFill>
              <a:srgbClr val="D6CFC8">
                <a:alpha val="90980"/>
              </a:srgbClr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760559" y="3120390"/>
            <a:ext cx="12766883" cy="3846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spc="17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Wie heeft al eens een vacature gezien waar je op wou reageren?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CE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25324" y="704303"/>
            <a:ext cx="16422981" cy="676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50"/>
              </a:lnSpc>
            </a:pPr>
            <a:r>
              <a:rPr lang="en-US" sz="5500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HOE MAAK JE EEN STERKE CV &amp; MOTIVATIE?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014081" y="2627301"/>
            <a:ext cx="3069698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 b="1" dirty="0" err="1">
                <a:solidFill>
                  <a:srgbClr val="483A32"/>
                </a:solidFill>
                <a:latin typeface="Poppins Bold"/>
                <a:ea typeface="Poppins Bold"/>
                <a:cs typeface="Poppins Bold"/>
                <a:sym typeface="Poppins Bold"/>
              </a:rPr>
              <a:t>Inhoud</a:t>
            </a:r>
            <a:r>
              <a:rPr lang="en-US" sz="2899" b="1" dirty="0">
                <a:solidFill>
                  <a:srgbClr val="483A32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899" b="1" dirty="0" err="1">
                <a:solidFill>
                  <a:srgbClr val="483A32"/>
                </a:solidFill>
                <a:latin typeface="Poppins Bold"/>
                <a:ea typeface="Poppins Bold"/>
                <a:cs typeface="Poppins Bold"/>
                <a:sym typeface="Poppins Bold"/>
              </a:rPr>
              <a:t>eerst</a:t>
            </a:r>
            <a:endParaRPr lang="en-US" sz="2899" b="1" dirty="0">
              <a:solidFill>
                <a:srgbClr val="483A32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014081" y="3310132"/>
            <a:ext cx="7648878" cy="1545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 dirty="0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Toon </a:t>
            </a:r>
            <a:r>
              <a:rPr lang="en-US" sz="2899" dirty="0" err="1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wie</a:t>
            </a:r>
            <a:r>
              <a:rPr lang="en-US" sz="2899" dirty="0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 je bent, wat je </a:t>
            </a:r>
            <a:r>
              <a:rPr lang="en-US" sz="2899" dirty="0" err="1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kan</a:t>
            </a:r>
            <a:r>
              <a:rPr lang="en-US" sz="2899" dirty="0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 en wat je </a:t>
            </a:r>
            <a:r>
              <a:rPr lang="en-US" sz="2899" dirty="0" err="1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wil</a:t>
            </a:r>
            <a:endParaRPr lang="en-US" sz="2899" dirty="0">
              <a:solidFill>
                <a:srgbClr val="483A3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 dirty="0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Vorm mag </a:t>
            </a:r>
            <a:r>
              <a:rPr lang="en-US" sz="2899" dirty="0" err="1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verschillen</a:t>
            </a:r>
            <a:r>
              <a:rPr lang="en-US" sz="2899" dirty="0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, wees </a:t>
            </a:r>
            <a:r>
              <a:rPr lang="en-US" sz="2899" dirty="0" err="1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creatief</a:t>
            </a:r>
            <a:endParaRPr lang="en-US" sz="2899" dirty="0">
              <a:solidFill>
                <a:srgbClr val="483A3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014081" y="5186128"/>
            <a:ext cx="4235598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 b="1">
                <a:solidFill>
                  <a:srgbClr val="483A32"/>
                </a:solidFill>
                <a:latin typeface="Poppins Bold"/>
                <a:ea typeface="Poppins Bold"/>
                <a:cs typeface="Poppins Bold"/>
                <a:sym typeface="Poppins Bold"/>
              </a:rPr>
              <a:t>CV = snel leesbaar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014081" y="5868958"/>
            <a:ext cx="7648878" cy="1031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Overzichtelijk, relevant, niet te lang</a:t>
            </a:r>
          </a:p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Belangrijkste info bovenaan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079634" y="7744954"/>
            <a:ext cx="3758886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 b="1">
                <a:solidFill>
                  <a:srgbClr val="483A32"/>
                </a:solidFill>
                <a:latin typeface="Poppins Bold"/>
                <a:ea typeface="Poppins Bold"/>
                <a:cs typeface="Poppins Bold"/>
                <a:sym typeface="Poppins Bold"/>
              </a:rPr>
              <a:t>Wees concreet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079634" y="8427785"/>
            <a:ext cx="7648878" cy="1545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Wat deed je echt?</a:t>
            </a:r>
          </a:p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Voorbeelden of portfolio (zeker online)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405461" y="3165557"/>
            <a:ext cx="4827200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 b="1">
                <a:solidFill>
                  <a:srgbClr val="483A32"/>
                </a:solidFill>
                <a:latin typeface="Poppins Bold"/>
                <a:ea typeface="Poppins Bold"/>
                <a:cs typeface="Poppins Bold"/>
                <a:sym typeface="Poppins Bold"/>
              </a:rPr>
              <a:t>Motivatie = persoonlijk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405461" y="3848388"/>
            <a:ext cx="6342845" cy="1545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 dirty="0" err="1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Waarom</a:t>
            </a:r>
            <a:r>
              <a:rPr lang="en-US" sz="2899" dirty="0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99" dirty="0" err="1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deze</a:t>
            </a:r>
            <a:r>
              <a:rPr lang="en-US" sz="2899" dirty="0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 job? </a:t>
            </a:r>
            <a:r>
              <a:rPr lang="en-US" sz="2899" dirty="0" err="1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Waarom</a:t>
            </a:r>
            <a:r>
              <a:rPr lang="en-US" sz="2899" dirty="0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99" dirty="0" err="1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hier</a:t>
            </a:r>
            <a:r>
              <a:rPr lang="en-US" sz="2899" dirty="0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?</a:t>
            </a:r>
          </a:p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 dirty="0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Geen </a:t>
            </a:r>
            <a:r>
              <a:rPr lang="en-US" sz="2899" dirty="0" err="1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standaardzinnen</a:t>
            </a:r>
            <a:endParaRPr lang="en-US" sz="2899" dirty="0">
              <a:solidFill>
                <a:srgbClr val="483A3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1405461" y="6089303"/>
            <a:ext cx="4053255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 b="1">
                <a:solidFill>
                  <a:srgbClr val="483A32"/>
                </a:solidFill>
                <a:latin typeface="Poppins Bold"/>
                <a:ea typeface="Poppins Bold"/>
                <a:cs typeface="Poppins Bold"/>
                <a:sym typeface="Poppins Bold"/>
              </a:rPr>
              <a:t>Altijd professioneel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405461" y="6772134"/>
            <a:ext cx="6342845" cy="1545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 dirty="0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Taal, </a:t>
            </a:r>
            <a:r>
              <a:rPr lang="en-US" sz="2899" dirty="0" err="1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houding</a:t>
            </a:r>
            <a:r>
              <a:rPr lang="en-US" sz="2899" dirty="0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 en </a:t>
            </a:r>
            <a:r>
              <a:rPr lang="en-US" sz="2899" dirty="0" err="1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beelden</a:t>
            </a:r>
            <a:r>
              <a:rPr lang="en-US" sz="2899" dirty="0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99" dirty="0" err="1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tellen</a:t>
            </a:r>
            <a:r>
              <a:rPr lang="en-US" sz="2899" dirty="0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 mee</a:t>
            </a:r>
          </a:p>
          <a:p>
            <a:pPr marL="626107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 dirty="0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Ook op </a:t>
            </a:r>
            <a:r>
              <a:rPr lang="en-US" sz="2899" dirty="0" err="1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sociale</a:t>
            </a:r>
            <a:r>
              <a:rPr lang="en-US" sz="2899" dirty="0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 media</a:t>
            </a:r>
          </a:p>
        </p:txBody>
      </p:sp>
      <p:pic>
        <p:nvPicPr>
          <p:cNvPr id="14" name="Graphic 13" descr="Vinkje met effen opvulling">
            <a:extLst>
              <a:ext uri="{FF2B5EF4-FFF2-40B4-BE49-F238E27FC236}">
                <a16:creationId xmlns:a16="http://schemas.microsoft.com/office/drawing/2014/main" id="{2F0CAE1F-6D15-3A19-E0F6-3A75235565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600" y="2301142"/>
            <a:ext cx="914400" cy="914400"/>
          </a:xfrm>
          <a:prstGeom prst="rect">
            <a:avLst/>
          </a:prstGeom>
        </p:spPr>
      </p:pic>
      <p:pic>
        <p:nvPicPr>
          <p:cNvPr id="15" name="Graphic 14" descr="Vinkje met effen opvulling">
            <a:extLst>
              <a:ext uri="{FF2B5EF4-FFF2-40B4-BE49-F238E27FC236}">
                <a16:creationId xmlns:a16="http://schemas.microsoft.com/office/drawing/2014/main" id="{BEA65264-119C-94AE-B890-C2748464D3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600" y="4728928"/>
            <a:ext cx="914400" cy="914400"/>
          </a:xfrm>
          <a:prstGeom prst="rect">
            <a:avLst/>
          </a:prstGeom>
        </p:spPr>
      </p:pic>
      <p:pic>
        <p:nvPicPr>
          <p:cNvPr id="16" name="Graphic 15" descr="Vinkje met effen opvulling">
            <a:extLst>
              <a:ext uri="{FF2B5EF4-FFF2-40B4-BE49-F238E27FC236}">
                <a16:creationId xmlns:a16="http://schemas.microsoft.com/office/drawing/2014/main" id="{F042C5CE-A00B-AC09-288F-1FB72730C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600" y="7347444"/>
            <a:ext cx="914400" cy="914400"/>
          </a:xfrm>
          <a:prstGeom prst="rect">
            <a:avLst/>
          </a:prstGeom>
        </p:spPr>
      </p:pic>
      <p:pic>
        <p:nvPicPr>
          <p:cNvPr id="17" name="Graphic 16" descr="Vinkje met effen opvulling">
            <a:extLst>
              <a:ext uri="{FF2B5EF4-FFF2-40B4-BE49-F238E27FC236}">
                <a16:creationId xmlns:a16="http://schemas.microsoft.com/office/drawing/2014/main" id="{507CE6D7-5745-93C4-ECD9-25CABEB428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61491" y="2809670"/>
            <a:ext cx="914400" cy="914400"/>
          </a:xfrm>
          <a:prstGeom prst="rect">
            <a:avLst/>
          </a:prstGeom>
        </p:spPr>
      </p:pic>
      <p:pic>
        <p:nvPicPr>
          <p:cNvPr id="18" name="Graphic 17" descr="Vinkje met effen opvulling">
            <a:extLst>
              <a:ext uri="{FF2B5EF4-FFF2-40B4-BE49-F238E27FC236}">
                <a16:creationId xmlns:a16="http://schemas.microsoft.com/office/drawing/2014/main" id="{73813E3F-E063-8295-A982-DC5E31A15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61491" y="5691793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CE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143330" y="3705430"/>
            <a:ext cx="11321602" cy="6581570"/>
          </a:xfrm>
          <a:custGeom>
            <a:avLst/>
            <a:gdLst/>
            <a:ahLst/>
            <a:cxnLst/>
            <a:rect l="l" t="t" r="r" b="b"/>
            <a:pathLst>
              <a:path w="11321602" h="6581570">
                <a:moveTo>
                  <a:pt x="0" y="0"/>
                </a:moveTo>
                <a:lnTo>
                  <a:pt x="11321601" y="0"/>
                </a:lnTo>
                <a:lnTo>
                  <a:pt x="11321601" y="6581570"/>
                </a:lnTo>
                <a:lnTo>
                  <a:pt x="0" y="65815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739" t="-28387" b="-2167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" name="TextBox 3"/>
          <p:cNvSpPr txBox="1"/>
          <p:nvPr/>
        </p:nvSpPr>
        <p:spPr>
          <a:xfrm>
            <a:off x="0" y="2179164"/>
            <a:ext cx="12334287" cy="1021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70"/>
              </a:lnSpc>
            </a:pPr>
            <a:r>
              <a:rPr lang="en-US" sz="8300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ROLLENSPEL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CE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65223" y="1266825"/>
            <a:ext cx="12334287" cy="1021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70"/>
              </a:lnSpc>
            </a:pPr>
            <a:r>
              <a:rPr lang="en-US" sz="8300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SITUATIE 1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425697" y="3191637"/>
            <a:ext cx="10373813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Praat luid genoeg en duidelijk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425697" y="5017290"/>
            <a:ext cx="10373813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Durf iets meer uitleg te geven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425697" y="6840152"/>
            <a:ext cx="10373813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Toon interesse, ook al ben je zenuwachtig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425697" y="8663013"/>
            <a:ext cx="10373813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Een goede voorbereiding en oefenen helpt tegen stress</a:t>
            </a:r>
          </a:p>
        </p:txBody>
      </p:sp>
      <p:pic>
        <p:nvPicPr>
          <p:cNvPr id="7" name="Graphic 6" descr="Vinkje met effen opvulling">
            <a:extLst>
              <a:ext uri="{FF2B5EF4-FFF2-40B4-BE49-F238E27FC236}">
                <a16:creationId xmlns:a16="http://schemas.microsoft.com/office/drawing/2014/main" id="{157AC04B-955C-3F9D-40EB-399CB28D1B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33600" y="2794127"/>
            <a:ext cx="914400" cy="914400"/>
          </a:xfrm>
          <a:prstGeom prst="rect">
            <a:avLst/>
          </a:prstGeom>
        </p:spPr>
      </p:pic>
      <p:pic>
        <p:nvPicPr>
          <p:cNvPr id="8" name="Graphic 7" descr="Vinkje met effen opvulling">
            <a:extLst>
              <a:ext uri="{FF2B5EF4-FFF2-40B4-BE49-F238E27FC236}">
                <a16:creationId xmlns:a16="http://schemas.microsoft.com/office/drawing/2014/main" id="{E2AA7B99-9C52-6C81-2FFB-E2EB3DB6CD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33600" y="4686300"/>
            <a:ext cx="914400" cy="914400"/>
          </a:xfrm>
          <a:prstGeom prst="rect">
            <a:avLst/>
          </a:prstGeom>
        </p:spPr>
      </p:pic>
      <p:pic>
        <p:nvPicPr>
          <p:cNvPr id="9" name="Graphic 8" descr="Vinkje met effen opvulling">
            <a:extLst>
              <a:ext uri="{FF2B5EF4-FFF2-40B4-BE49-F238E27FC236}">
                <a16:creationId xmlns:a16="http://schemas.microsoft.com/office/drawing/2014/main" id="{4FDF15AF-A3EC-2E7F-1093-544AF61B6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33600" y="6442642"/>
            <a:ext cx="914400" cy="914400"/>
          </a:xfrm>
          <a:prstGeom prst="rect">
            <a:avLst/>
          </a:prstGeom>
        </p:spPr>
      </p:pic>
      <p:pic>
        <p:nvPicPr>
          <p:cNvPr id="10" name="Graphic 9" descr="Vinkje met effen opvulling">
            <a:extLst>
              <a:ext uri="{FF2B5EF4-FFF2-40B4-BE49-F238E27FC236}">
                <a16:creationId xmlns:a16="http://schemas.microsoft.com/office/drawing/2014/main" id="{B26B745E-2D27-AC7B-63DB-C8846FC2AC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33600" y="8265503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CE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65223" y="1266825"/>
            <a:ext cx="12334287" cy="1021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70"/>
              </a:lnSpc>
            </a:pPr>
            <a:r>
              <a:rPr lang="en-US" sz="8300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SITUATIE 2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425697" y="3191637"/>
            <a:ext cx="10373813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Toon motivatie met je houding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425697" y="5017290"/>
            <a:ext cx="10373813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Wees beleefd en respectvol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425697" y="6840152"/>
            <a:ext cx="10373813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Laat merken dat je dit werk wil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425697" y="8663013"/>
            <a:ext cx="10373813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Eerste indruk telt</a:t>
            </a:r>
          </a:p>
        </p:txBody>
      </p:sp>
      <p:pic>
        <p:nvPicPr>
          <p:cNvPr id="7" name="Graphic 6" descr="Vinkje met effen opvulling">
            <a:extLst>
              <a:ext uri="{FF2B5EF4-FFF2-40B4-BE49-F238E27FC236}">
                <a16:creationId xmlns:a16="http://schemas.microsoft.com/office/drawing/2014/main" id="{BEAF2364-A463-53AB-BC17-F8D1F10E61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33600" y="6442642"/>
            <a:ext cx="914400" cy="914400"/>
          </a:xfrm>
          <a:prstGeom prst="rect">
            <a:avLst/>
          </a:prstGeom>
        </p:spPr>
      </p:pic>
      <p:pic>
        <p:nvPicPr>
          <p:cNvPr id="8" name="Graphic 7" descr="Vinkje met effen opvulling">
            <a:extLst>
              <a:ext uri="{FF2B5EF4-FFF2-40B4-BE49-F238E27FC236}">
                <a16:creationId xmlns:a16="http://schemas.microsoft.com/office/drawing/2014/main" id="{B1D4B705-CE64-E46D-7E06-69CA10025B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09800" y="8265503"/>
            <a:ext cx="914400" cy="914400"/>
          </a:xfrm>
          <a:prstGeom prst="rect">
            <a:avLst/>
          </a:prstGeom>
        </p:spPr>
      </p:pic>
      <p:pic>
        <p:nvPicPr>
          <p:cNvPr id="9" name="Graphic 8" descr="Vinkje met effen opvulling">
            <a:extLst>
              <a:ext uri="{FF2B5EF4-FFF2-40B4-BE49-F238E27FC236}">
                <a16:creationId xmlns:a16="http://schemas.microsoft.com/office/drawing/2014/main" id="{29BD23A8-F4D1-3610-FAE8-98A3D429D6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09800" y="2792731"/>
            <a:ext cx="914400" cy="914400"/>
          </a:xfrm>
          <a:prstGeom prst="rect">
            <a:avLst/>
          </a:prstGeom>
        </p:spPr>
      </p:pic>
      <p:pic>
        <p:nvPicPr>
          <p:cNvPr id="10" name="Graphic 9" descr="Vinkje met effen opvulling">
            <a:extLst>
              <a:ext uri="{FF2B5EF4-FFF2-40B4-BE49-F238E27FC236}">
                <a16:creationId xmlns:a16="http://schemas.microsoft.com/office/drawing/2014/main" id="{9E2D4D9F-B36D-87CD-90CD-2B22F3BCD6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09800" y="4616988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CE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65223" y="1266825"/>
            <a:ext cx="12334287" cy="1021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70"/>
              </a:lnSpc>
            </a:pPr>
            <a:r>
              <a:rPr lang="en-US" sz="8300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SITUATIE 3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425697" y="3191637"/>
            <a:ext cx="10373813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Wees zelfzeker, maar blijf eerlijk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425697" y="5017290"/>
            <a:ext cx="10373813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Geef concrete voorbeelden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425697" y="6840152"/>
            <a:ext cx="10373813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Luister naar de vragen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425697" y="8663013"/>
            <a:ext cx="10373813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Overdrijven werkt tegen je</a:t>
            </a:r>
          </a:p>
        </p:txBody>
      </p:sp>
      <p:pic>
        <p:nvPicPr>
          <p:cNvPr id="7" name="Graphic 6" descr="Vinkje met effen opvulling">
            <a:extLst>
              <a:ext uri="{FF2B5EF4-FFF2-40B4-BE49-F238E27FC236}">
                <a16:creationId xmlns:a16="http://schemas.microsoft.com/office/drawing/2014/main" id="{AA52525C-D46D-2001-F41F-AC64C7D09F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37096" y="6454584"/>
            <a:ext cx="914400" cy="914400"/>
          </a:xfrm>
          <a:prstGeom prst="rect">
            <a:avLst/>
          </a:prstGeom>
        </p:spPr>
      </p:pic>
      <p:pic>
        <p:nvPicPr>
          <p:cNvPr id="8" name="Graphic 7" descr="Vinkje met effen opvulling">
            <a:extLst>
              <a:ext uri="{FF2B5EF4-FFF2-40B4-BE49-F238E27FC236}">
                <a16:creationId xmlns:a16="http://schemas.microsoft.com/office/drawing/2014/main" id="{55E097CB-4C76-07D1-791C-7F30F19013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37096" y="2794127"/>
            <a:ext cx="914400" cy="914400"/>
          </a:xfrm>
          <a:prstGeom prst="rect">
            <a:avLst/>
          </a:prstGeom>
        </p:spPr>
      </p:pic>
      <p:pic>
        <p:nvPicPr>
          <p:cNvPr id="9" name="Graphic 8" descr="Vinkje met effen opvulling">
            <a:extLst>
              <a:ext uri="{FF2B5EF4-FFF2-40B4-BE49-F238E27FC236}">
                <a16:creationId xmlns:a16="http://schemas.microsoft.com/office/drawing/2014/main" id="{97E9D2B9-2E00-B12D-129B-BF1F88AF27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37096" y="4686300"/>
            <a:ext cx="914400" cy="914400"/>
          </a:xfrm>
          <a:prstGeom prst="rect">
            <a:avLst/>
          </a:prstGeom>
        </p:spPr>
      </p:pic>
      <p:pic>
        <p:nvPicPr>
          <p:cNvPr id="10" name="Graphic 9" descr="Vinkje met effen opvulling">
            <a:extLst>
              <a:ext uri="{FF2B5EF4-FFF2-40B4-BE49-F238E27FC236}">
                <a16:creationId xmlns:a16="http://schemas.microsoft.com/office/drawing/2014/main" id="{60600C21-9C8C-1C4C-71C0-AEB90D2C8F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37096" y="8291093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CE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920190" y="2434975"/>
            <a:ext cx="8986740" cy="8229600"/>
          </a:xfrm>
          <a:custGeom>
            <a:avLst/>
            <a:gdLst/>
            <a:ahLst/>
            <a:cxnLst/>
            <a:rect l="l" t="t" r="r" b="b"/>
            <a:pathLst>
              <a:path w="8986740" h="8229600">
                <a:moveTo>
                  <a:pt x="0" y="0"/>
                </a:moveTo>
                <a:lnTo>
                  <a:pt x="8986740" y="0"/>
                </a:lnTo>
                <a:lnTo>
                  <a:pt x="89867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448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" name="TextBox 3"/>
          <p:cNvSpPr txBox="1"/>
          <p:nvPr/>
        </p:nvSpPr>
        <p:spPr>
          <a:xfrm>
            <a:off x="1465223" y="1266825"/>
            <a:ext cx="15317204" cy="1021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70"/>
              </a:lnSpc>
            </a:pPr>
            <a:r>
              <a:rPr lang="en-US" sz="8300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EÉN TIP OM MEE TE NEMEN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29726" y="3754204"/>
            <a:ext cx="8695283" cy="651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 i="1">
                <a:solidFill>
                  <a:srgbClr val="483A32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“Een goede vacature herken je aan...”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395805" y="4906284"/>
            <a:ext cx="8563124" cy="651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 i="1">
                <a:solidFill>
                  <a:srgbClr val="483A32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“Bij solliciteren is het belangrijk dat...”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CE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6646" y="2299416"/>
            <a:ext cx="8142685" cy="7987584"/>
          </a:xfrm>
          <a:custGeom>
            <a:avLst/>
            <a:gdLst/>
            <a:ahLst/>
            <a:cxnLst/>
            <a:rect l="l" t="t" r="r" b="b"/>
            <a:pathLst>
              <a:path w="8142685" h="7987584">
                <a:moveTo>
                  <a:pt x="0" y="0"/>
                </a:moveTo>
                <a:lnTo>
                  <a:pt x="8142685" y="0"/>
                </a:lnTo>
                <a:lnTo>
                  <a:pt x="8142685" y="7987584"/>
                </a:lnTo>
                <a:lnTo>
                  <a:pt x="0" y="7987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415" r="-38508" b="-302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" name="TextBox 3"/>
          <p:cNvSpPr txBox="1"/>
          <p:nvPr/>
        </p:nvSpPr>
        <p:spPr>
          <a:xfrm>
            <a:off x="8259331" y="245539"/>
            <a:ext cx="8209899" cy="93196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75"/>
              </a:lnSpc>
            </a:pPr>
            <a:r>
              <a:rPr lang="en-US" sz="8319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“NIEMAND ANDERS BOUWT JOUW TOEKOMST.</a:t>
            </a:r>
          </a:p>
          <a:p>
            <a:pPr algn="ctr">
              <a:lnSpc>
                <a:spcPts val="14975"/>
              </a:lnSpc>
            </a:pPr>
            <a:r>
              <a:rPr lang="en-US" sz="8319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DAT DOE JIJ.”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4888" b="-14888"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5920967" cy="300218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920967" cy="3002180"/>
            </a:xfrm>
            <a:custGeom>
              <a:avLst/>
              <a:gdLst/>
              <a:ahLst/>
              <a:cxnLst/>
              <a:rect l="l" t="t" r="r" b="b"/>
              <a:pathLst>
                <a:path w="5920967" h="3002180">
                  <a:moveTo>
                    <a:pt x="0" y="0"/>
                  </a:moveTo>
                  <a:lnTo>
                    <a:pt x="5920967" y="0"/>
                  </a:lnTo>
                  <a:lnTo>
                    <a:pt x="5920967" y="3002180"/>
                  </a:lnTo>
                  <a:lnTo>
                    <a:pt x="0" y="3002180"/>
                  </a:lnTo>
                  <a:close/>
                </a:path>
              </a:pathLst>
            </a:custGeom>
            <a:solidFill>
              <a:srgbClr val="D6CFC8">
                <a:alpha val="90980"/>
              </a:srgbClr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760559" y="3758565"/>
            <a:ext cx="12766883" cy="2569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spc="17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Wie heeft al eens gesolliciteerd?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CE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41231" y="3727093"/>
            <a:ext cx="9880966" cy="6583194"/>
          </a:xfrm>
          <a:custGeom>
            <a:avLst/>
            <a:gdLst/>
            <a:ahLst/>
            <a:cxnLst/>
            <a:rect l="l" t="t" r="r" b="b"/>
            <a:pathLst>
              <a:path w="9880966" h="6583194">
                <a:moveTo>
                  <a:pt x="0" y="0"/>
                </a:moveTo>
                <a:lnTo>
                  <a:pt x="9880966" y="0"/>
                </a:lnTo>
                <a:lnTo>
                  <a:pt x="9880966" y="6583194"/>
                </a:lnTo>
                <a:lnTo>
                  <a:pt x="0" y="65831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" name="TextBox 3"/>
          <p:cNvSpPr txBox="1"/>
          <p:nvPr/>
        </p:nvSpPr>
        <p:spPr>
          <a:xfrm>
            <a:off x="1465223" y="1266825"/>
            <a:ext cx="12334287" cy="1021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70"/>
              </a:lnSpc>
            </a:pPr>
            <a:r>
              <a:rPr lang="en-US" sz="8300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REFLECTIEVRAGEN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465223" y="3213923"/>
            <a:ext cx="580391" cy="842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78"/>
              </a:lnSpc>
            </a:pPr>
            <a:r>
              <a:rPr lang="en-US" sz="6865">
                <a:solidFill>
                  <a:srgbClr val="96816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65223" y="5653859"/>
            <a:ext cx="580391" cy="842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78"/>
              </a:lnSpc>
            </a:pPr>
            <a:r>
              <a:rPr lang="en-US" sz="6865">
                <a:solidFill>
                  <a:srgbClr val="96816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65223" y="8111241"/>
            <a:ext cx="580391" cy="842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78"/>
              </a:lnSpc>
            </a:pPr>
            <a:r>
              <a:rPr lang="en-US" sz="6865">
                <a:solidFill>
                  <a:srgbClr val="96816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3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502813" y="2937698"/>
            <a:ext cx="9793354" cy="1031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Zou je zelf solliciteren op de vacature? Waarom wel of waarom niet?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502813" y="5678597"/>
            <a:ext cx="9793354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Wat zou je anders formuleren/doen?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502813" y="8087083"/>
            <a:ext cx="9793354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483A32"/>
                </a:solidFill>
                <a:latin typeface="Poppins"/>
                <a:ea typeface="Poppins"/>
                <a:cs typeface="Poppins"/>
                <a:sym typeface="Poppins"/>
              </a:rPr>
              <a:t>Wat onthoud je na het bekijken van de vacature?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CE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799149" y="2658766"/>
            <a:ext cx="6689702" cy="7116704"/>
          </a:xfrm>
          <a:custGeom>
            <a:avLst/>
            <a:gdLst/>
            <a:ahLst/>
            <a:cxnLst/>
            <a:rect l="l" t="t" r="r" b="b"/>
            <a:pathLst>
              <a:path w="6689702" h="7116704">
                <a:moveTo>
                  <a:pt x="0" y="0"/>
                </a:moveTo>
                <a:lnTo>
                  <a:pt x="6689702" y="0"/>
                </a:lnTo>
                <a:lnTo>
                  <a:pt x="6689702" y="7116705"/>
                </a:lnTo>
                <a:lnTo>
                  <a:pt x="0" y="71167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3358" y="3632378"/>
            <a:ext cx="6021284" cy="6021284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465223" y="1266825"/>
            <a:ext cx="12334287" cy="1021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70"/>
              </a:lnSpc>
            </a:pPr>
            <a:r>
              <a:rPr lang="en-US" sz="8300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VACATURE 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CE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605212" y="2572588"/>
            <a:ext cx="9194297" cy="7387999"/>
            <a:chOff x="0" y="0"/>
            <a:chExt cx="12259063" cy="9850665"/>
          </a:xfrm>
        </p:grpSpPr>
        <p:sp>
          <p:nvSpPr>
            <p:cNvPr id="3" name="Freeform 3"/>
            <p:cNvSpPr/>
            <p:nvPr/>
          </p:nvSpPr>
          <p:spPr>
            <a:xfrm>
              <a:off x="0" y="452050"/>
              <a:ext cx="12259063" cy="9398615"/>
            </a:xfrm>
            <a:custGeom>
              <a:avLst/>
              <a:gdLst/>
              <a:ahLst/>
              <a:cxnLst/>
              <a:rect l="l" t="t" r="r" b="b"/>
              <a:pathLst>
                <a:path w="12259063" h="9398615">
                  <a:moveTo>
                    <a:pt x="0" y="0"/>
                  </a:moveTo>
                  <a:lnTo>
                    <a:pt x="12259063" y="0"/>
                  </a:lnTo>
                  <a:lnTo>
                    <a:pt x="12259063" y="9398615"/>
                  </a:lnTo>
                  <a:lnTo>
                    <a:pt x="0" y="93986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12259063" cy="452050"/>
            </a:xfrm>
            <a:custGeom>
              <a:avLst/>
              <a:gdLst/>
              <a:ahLst/>
              <a:cxnLst/>
              <a:rect l="l" t="t" r="r" b="b"/>
              <a:pathLst>
                <a:path w="12259063" h="452050">
                  <a:moveTo>
                    <a:pt x="0" y="0"/>
                  </a:moveTo>
                  <a:lnTo>
                    <a:pt x="12259063" y="0"/>
                  </a:lnTo>
                  <a:lnTo>
                    <a:pt x="12259063" y="452050"/>
                  </a:lnTo>
                  <a:lnTo>
                    <a:pt x="0" y="452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22915"/>
              </a:stretch>
            </a:blip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65223" y="1266825"/>
            <a:ext cx="12334287" cy="1021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70"/>
              </a:lnSpc>
            </a:pPr>
            <a:r>
              <a:rPr lang="en-US" sz="8300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VACATURE 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CE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42341" y="2946843"/>
            <a:ext cx="9708449" cy="6311457"/>
          </a:xfrm>
          <a:custGeom>
            <a:avLst/>
            <a:gdLst/>
            <a:ahLst/>
            <a:cxnLst/>
            <a:rect l="l" t="t" r="r" b="b"/>
            <a:pathLst>
              <a:path w="9708449" h="6311457">
                <a:moveTo>
                  <a:pt x="0" y="0"/>
                </a:moveTo>
                <a:lnTo>
                  <a:pt x="9708449" y="0"/>
                </a:lnTo>
                <a:lnTo>
                  <a:pt x="9708449" y="6311457"/>
                </a:lnTo>
                <a:lnTo>
                  <a:pt x="0" y="63114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pic>
        <p:nvPicPr>
          <p:cNvPr id="3" name="Picture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>
          <a:xfrm>
            <a:off x="0" y="0"/>
            <a:ext cx="5786438" cy="10287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6060527" y="637216"/>
            <a:ext cx="12334287" cy="1021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70"/>
              </a:lnSpc>
            </a:pPr>
            <a:r>
              <a:rPr lang="en-US" sz="8300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VACATURE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CE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t="1747" b="1747"/>
          <a:stretch>
            <a:fillRect/>
          </a:stretch>
        </p:blipFill>
        <p:spPr>
          <a:xfrm>
            <a:off x="11872731" y="0"/>
            <a:ext cx="5996048" cy="10287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2968660" y="2908316"/>
            <a:ext cx="7622304" cy="6866373"/>
          </a:xfrm>
          <a:custGeom>
            <a:avLst/>
            <a:gdLst/>
            <a:ahLst/>
            <a:cxnLst/>
            <a:rect l="l" t="t" r="r" b="b"/>
            <a:pathLst>
              <a:path w="7622304" h="6866373">
                <a:moveTo>
                  <a:pt x="0" y="0"/>
                </a:moveTo>
                <a:lnTo>
                  <a:pt x="7622305" y="0"/>
                </a:lnTo>
                <a:lnTo>
                  <a:pt x="7622305" y="6866373"/>
                </a:lnTo>
                <a:lnTo>
                  <a:pt x="0" y="68663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4" name="TextBox 4"/>
          <p:cNvSpPr txBox="1"/>
          <p:nvPr/>
        </p:nvSpPr>
        <p:spPr>
          <a:xfrm>
            <a:off x="1465223" y="1266825"/>
            <a:ext cx="12334287" cy="1021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70"/>
              </a:lnSpc>
            </a:pPr>
            <a:r>
              <a:rPr lang="en-US" sz="8300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VACATURE 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CE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31163" y="2057400"/>
            <a:ext cx="3178683" cy="8229600"/>
          </a:xfrm>
          <a:custGeom>
            <a:avLst/>
            <a:gdLst/>
            <a:ahLst/>
            <a:cxnLst/>
            <a:rect l="l" t="t" r="r" b="b"/>
            <a:pathLst>
              <a:path w="3178683" h="8229600">
                <a:moveTo>
                  <a:pt x="0" y="0"/>
                </a:moveTo>
                <a:lnTo>
                  <a:pt x="3178683" y="0"/>
                </a:lnTo>
                <a:lnTo>
                  <a:pt x="317868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" name="TextBox 3"/>
          <p:cNvSpPr txBox="1"/>
          <p:nvPr/>
        </p:nvSpPr>
        <p:spPr>
          <a:xfrm>
            <a:off x="4556996" y="4122408"/>
            <a:ext cx="12334287" cy="1021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70"/>
              </a:lnSpc>
            </a:pPr>
            <a:r>
              <a:rPr lang="en-US" sz="8300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WAT DENKEN JULLIE?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465</Words>
  <Application>Microsoft Office PowerPoint</Application>
  <PresentationFormat>Custom</PresentationFormat>
  <Paragraphs>101</Paragraphs>
  <Slides>26</Slides>
  <Notes>1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Kickstart je toekomst KAPPERS</dc:title>
  <cp:lastModifiedBy>An Peeters</cp:lastModifiedBy>
  <cp:revision>3</cp:revision>
  <dcterms:created xsi:type="dcterms:W3CDTF">2006-08-16T00:00:00Z</dcterms:created>
  <dcterms:modified xsi:type="dcterms:W3CDTF">2026-01-29T14:17:27Z</dcterms:modified>
  <dc:identifier>DAG67VuZQXk</dc:identifier>
</cp:coreProperties>
</file>