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06" r:id="rId3"/>
    <p:sldId id="269" r:id="rId4"/>
    <p:sldId id="270" r:id="rId5"/>
    <p:sldId id="272" r:id="rId6"/>
    <p:sldId id="274" r:id="rId7"/>
    <p:sldId id="314" r:id="rId8"/>
    <p:sldId id="315" r:id="rId9"/>
    <p:sldId id="275" r:id="rId10"/>
    <p:sldId id="278" r:id="rId11"/>
    <p:sldId id="318" r:id="rId12"/>
    <p:sldId id="280" r:id="rId13"/>
    <p:sldId id="273" r:id="rId14"/>
    <p:sldId id="281" r:id="rId15"/>
    <p:sldId id="282" r:id="rId16"/>
    <p:sldId id="313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720"/>
  </p:normalViewPr>
  <p:slideViewPr>
    <p:cSldViewPr snapToGrid="0" snapToObjects="1">
      <p:cViewPr varScale="1">
        <p:scale>
          <a:sx n="103" d="100"/>
          <a:sy n="10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85-1542-B6C9-64701026D76E}"/>
              </c:ext>
            </c:extLst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85-1542-B6C9-64701026D76E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A85-1542-B6C9-64701026D76E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A85-1542-B6C9-64701026D76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Diensten</c:v>
                </c:pt>
                <c:pt idx="1">
                  <c:v>Productverkoop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85-1542-B6C9-64701026D76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Blad1!$A$2:$A$6</c:f>
              <c:strCache>
                <c:ptCount val="5"/>
                <c:pt idx="0">
                  <c:v>Zien</c:v>
                </c:pt>
                <c:pt idx="1">
                  <c:v>Ruiken</c:v>
                </c:pt>
                <c:pt idx="2">
                  <c:v>Horen</c:v>
                </c:pt>
                <c:pt idx="3">
                  <c:v>Proeven</c:v>
                </c:pt>
                <c:pt idx="4">
                  <c:v>Voelen</c:v>
                </c:pt>
              </c:strCache>
            </c:strRef>
          </c:cat>
          <c:val>
            <c:numRef>
              <c:f>Blad1!$B$2:$B$6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0.42</c:v>
                </c:pt>
                <c:pt idx="2">
                  <c:v>0.41</c:v>
                </c:pt>
                <c:pt idx="3">
                  <c:v>0.33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6-744D-9DE3-675AD00168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Kolom1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Zien</c:v>
                </c:pt>
                <c:pt idx="1">
                  <c:v>Ruiken</c:v>
                </c:pt>
                <c:pt idx="2">
                  <c:v>Horen</c:v>
                </c:pt>
                <c:pt idx="3">
                  <c:v>Proeven</c:v>
                </c:pt>
                <c:pt idx="4">
                  <c:v>Voelen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576-744D-9DE3-675AD00168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Kolom2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Zien</c:v>
                </c:pt>
                <c:pt idx="1">
                  <c:v>Ruiken</c:v>
                </c:pt>
                <c:pt idx="2">
                  <c:v>Horen</c:v>
                </c:pt>
                <c:pt idx="3">
                  <c:v>Proeven</c:v>
                </c:pt>
                <c:pt idx="4">
                  <c:v>Voelen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576-744D-9DE3-675AD0016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41304"/>
        <c:axId val="-2133347880"/>
      </c:barChart>
      <c:catAx>
        <c:axId val="-2133641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347880"/>
        <c:crosses val="autoZero"/>
        <c:auto val="1"/>
        <c:lblAlgn val="ctr"/>
        <c:lblOffset val="100"/>
        <c:noMultiLvlLbl val="0"/>
      </c:catAx>
      <c:valAx>
        <c:axId val="-2133347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74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133641304"/>
        <c:crosses val="autoZero"/>
        <c:crossBetween val="between"/>
      </c:valAx>
      <c:spPr>
        <a:solidFill>
          <a:schemeClr val="lt1">
            <a:alpha val="70000"/>
          </a:schemeClr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31107-660C-A245-AE3B-D32896731846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74F29-F58D-A842-B193-5B97BFBF19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12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F6B1-1719-9540-AE30-2BC4EDFC851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6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4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F6B1-1719-9540-AE30-2BC4EDFC851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16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ruiken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C319B-5C8C-8C42-B1CF-214A637F2A8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19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1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9CB7A-FD7D-657F-BC80-298CB68FC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D27DD4-C7B8-B78D-3976-47DA6534F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E49554-8BD1-27FC-C98B-CC211E31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8958D7-D0A0-EE7D-80D1-A39CA9FE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6D5A74-3ABC-0C0D-7FBE-AA6E8F92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520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69D9A-AC65-E396-8254-E64771FB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1E0A91-CEE8-F89B-7608-5A79B6EA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FDB132-49C7-ADD1-FC27-A50792FB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74B522-FAD5-4B9B-840A-8F2D8711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5762EC-3852-2BB6-AC31-3030FB2A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059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F367C7-7645-87FD-1A2F-356861C39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234413-21A4-2FE2-C0A9-406AE714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DB8215-B9BF-77C0-372C-809ED577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9EBD79-CE7A-C53A-B688-A1B64C7E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5A5C21-096F-A86F-977D-0E912202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2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42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290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72E3A-61BF-A3FC-5902-B46DCCD7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BAF287-1613-E20B-A861-1CC0195A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87AFD2-2F81-F0CD-3762-168BEABD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B485AE-0004-1398-FAE8-3DFBD530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A305E0-3EAB-C53B-E32D-04A6EB84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84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ED23-3B4D-7243-0563-7267B432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8E2444-F497-A937-A904-BEE5D082C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07B0CB-DA66-D6C4-0C25-449B01C5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D81CA4-0E96-F70C-7C42-A316D0A5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6760E5-A1BB-C2D2-FF4E-22DA012A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394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7D1B3-C719-277A-B2B3-7464C4A8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ECE49-17A0-9B3C-14EF-7721A194E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EDB1A7-3A17-3E6F-BFB1-78151BF67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02DD65-3E6D-B0E3-3885-13CB64A0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5ECA53-6070-C67B-C72E-86F0D9B4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9DE505-05C1-A981-2BA5-8B61A40E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513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39242-0063-A3DD-51CA-4A386EF4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AE5A9A-CC5A-F5E7-F6C8-F83CAAF2E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5905C1-A9D5-F5A6-4680-13C56DE5E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80A6EF-6E79-4FD6-8655-FEBF836BA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AC5ED4-CB8A-64DC-8295-1A459D17C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FFAE0F-FDDA-F588-3E75-2BBFDE9D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4292675-E54B-9BB7-F103-D4AEFA89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00B318F-C6C4-A515-EB34-CAD778FC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5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FFFF8-C8F0-ECA1-42A1-420A04F3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BA21B9-27F2-FA9F-6ED0-948760C4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F60277-53B6-D663-A138-61163F55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E4D8CC-7B96-EEDF-5229-4FAD5BD1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709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85DADB-0EC8-70DF-E043-7B6105AB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D2401A-29D5-A7A4-35C9-FD944CEE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21E54D-1185-9E66-1021-07BC1217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89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EC4E5-9E13-F479-8E2B-8F1F744F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338984-66DA-45CE-919C-4D3528FC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B7E672-2030-8488-871E-5A1D59689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7422E7-19C2-D787-B3DC-7C30FA6D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F203F3-7AAD-AC65-C1B1-1D2AA27E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4C6DD7-AD5F-1EBE-1CCA-F8523172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81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67E59-7A14-C434-AC87-0BA47087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308C0B6-9747-9258-7E1F-E9608AF62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D64CBB-CD42-197F-9F5F-EFEEB6405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2A2220-5DEB-BC9B-F40D-FF65B367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93E097-3E6F-16FC-2F8F-2D9E7C05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761446-F0A1-AF31-67DA-F4EE18E2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524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8A15B1-C43F-6174-9854-D55B1065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78CB7D-4281-5E68-0DE8-675098175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17A7E3-CB1C-E10E-7A7D-E80E1E23A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C132-57B7-6848-8801-1E7849CC5251}" type="datetimeFigureOut">
              <a:rPr lang="nl-BE" smtClean="0"/>
              <a:t>15/02/2024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182499-128F-31EA-B111-3DBC9D83B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10F426-D1FB-1575-7371-9F3204D43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ADA7-98A0-4444-9F04-19190EC269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10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857CA19-F8F0-5FA8-4A9C-50DDCCC77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255819" y="785091"/>
            <a:ext cx="5703455" cy="54956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4000" y="2705028"/>
            <a:ext cx="9144000" cy="1655762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Avenir Book"/>
                <a:cs typeface="Avenir Book"/>
              </a:rPr>
              <a:t>Meer verkoop </a:t>
            </a:r>
          </a:p>
          <a:p>
            <a:r>
              <a:rPr lang="nl-NL" sz="4400" dirty="0">
                <a:latin typeface="Avenir Book"/>
                <a:cs typeface="Avenir Book"/>
              </a:rPr>
              <a:t>in jouw salon</a:t>
            </a:r>
          </a:p>
        </p:txBody>
      </p:sp>
      <p:pic>
        <p:nvPicPr>
          <p:cNvPr id="4" name="Afbeelding 3" descr="Afbeelding met tekst, Menselijk gezicht, kleding, handschrift&#10;&#10;Automatisch gegenereerde beschrijving">
            <a:extLst>
              <a:ext uri="{FF2B5EF4-FFF2-40B4-BE49-F238E27FC236}">
                <a16:creationId xmlns:a16="http://schemas.microsoft.com/office/drawing/2014/main" id="{82E1F591-F375-CEB0-2BA8-F9FA4AA69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803" y="4496520"/>
            <a:ext cx="3538393" cy="8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8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urve producten bij verko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80" y="1107704"/>
            <a:ext cx="7519237" cy="37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bd7156d8288f65a831eaf3c2e67f78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6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5747082-E8BF-F54C-6F59-548C454EC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350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2117" y="2716063"/>
            <a:ext cx="3966907" cy="151610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Product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Presentatie</a:t>
            </a:r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&amp;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beleving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Google Shape;97;p18"/>
          <p:cNvSpPr txBox="1">
            <a:spLocks/>
          </p:cNvSpPr>
          <p:nvPr/>
        </p:nvSpPr>
        <p:spPr>
          <a:xfrm>
            <a:off x="1503054" y="1413186"/>
            <a:ext cx="433869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Rechter kant &amp; ooghoogte</a:t>
            </a:r>
          </a:p>
          <a:p>
            <a:pPr marL="0" indent="0">
              <a:buNone/>
            </a:pPr>
            <a:endParaRPr lang="nl-NL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Duidelijke prijsaanduiding</a:t>
            </a:r>
          </a:p>
          <a:p>
            <a:pPr>
              <a:buFont typeface="Wingdings" charset="2"/>
              <a:buChar char="ü"/>
            </a:pPr>
            <a:endParaRPr lang="nl-NL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Product van de maand (</a:t>
            </a:r>
            <a:r>
              <a:rPr lang="nl-NL" dirty="0" err="1">
                <a:latin typeface="Avenir Book"/>
                <a:cs typeface="Avenir Book"/>
              </a:rPr>
              <a:t>social</a:t>
            </a:r>
            <a:r>
              <a:rPr lang="nl-NL" dirty="0">
                <a:latin typeface="Avenir Book"/>
                <a:cs typeface="Avenir Book"/>
              </a:rPr>
              <a:t> media en team)</a:t>
            </a:r>
          </a:p>
          <a:p>
            <a:pPr marL="0" indent="0">
              <a:buNone/>
            </a:pPr>
            <a:endParaRPr lang="nl-NL" dirty="0">
              <a:latin typeface="Avenir Book"/>
              <a:cs typeface="Avenir Book"/>
            </a:endParaRP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38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pexels-photo-127420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2505926" y="1524000"/>
            <a:ext cx="7180148" cy="381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98588" y="2574610"/>
            <a:ext cx="4398202" cy="170077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</a:rPr>
              <a:t>VERTROUWEN OPBOUWEN</a:t>
            </a:r>
            <a:endParaRPr lang="en-US" sz="5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47953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B2389E7-372F-FB53-193F-6C905DC3E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-1"/>
            <a:ext cx="6350000" cy="69444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2117" y="2918512"/>
            <a:ext cx="3966907" cy="1023664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Stel</a:t>
            </a:r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vragen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Google Shape;97;p18"/>
          <p:cNvSpPr txBox="1">
            <a:spLocks/>
          </p:cNvSpPr>
          <p:nvPr/>
        </p:nvSpPr>
        <p:spPr>
          <a:xfrm>
            <a:off x="951470" y="1106847"/>
            <a:ext cx="433869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Hoe ziet jouw ochtendroutine er uit?</a:t>
            </a:r>
          </a:p>
          <a:p>
            <a:pPr>
              <a:buFont typeface="Wingdings" charset="2"/>
              <a:buChar char="ü"/>
            </a:pPr>
            <a:endParaRPr lang="nl-NL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Welke verzorging gebruikt u nu?</a:t>
            </a:r>
          </a:p>
          <a:p>
            <a:pPr>
              <a:buFont typeface="Wingdings" charset="2"/>
              <a:buChar char="ü"/>
            </a:pPr>
            <a:endParaRPr lang="nl-NL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Heeft u wel vaker last van …</a:t>
            </a: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5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pexels-photo-286951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77" b="20577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2505926" y="1524000"/>
            <a:ext cx="7180148" cy="381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46868" y="1601902"/>
            <a:ext cx="6884461" cy="373209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  <a:latin typeface="Avenir Book"/>
                <a:cs typeface="Avenir Book"/>
              </a:rPr>
              <a:t>GELOOFWAARDIG ADVIES = </a:t>
            </a:r>
          </a:p>
          <a:p>
            <a:pPr algn="ctr"/>
            <a:endParaRPr lang="nl-NL" sz="4800" dirty="0">
              <a:solidFill>
                <a:schemeClr val="bg1"/>
              </a:solidFill>
              <a:latin typeface="Avenir Book"/>
              <a:cs typeface="Avenir Book"/>
            </a:endParaRPr>
          </a:p>
          <a:p>
            <a:pPr algn="ctr"/>
            <a:r>
              <a:rPr lang="nl-NL" sz="4800" dirty="0">
                <a:solidFill>
                  <a:schemeClr val="bg1"/>
                </a:solidFill>
                <a:latin typeface="Avenir Book"/>
                <a:ea typeface="Montserrat" charset="0"/>
                <a:cs typeface="Avenir Book"/>
              </a:rPr>
              <a:t>EIGENSCHAP + MEERWAARDE</a:t>
            </a:r>
            <a:endParaRPr lang="en-US" sz="4800" dirty="0">
              <a:solidFill>
                <a:schemeClr val="bg1"/>
              </a:solidFill>
              <a:latin typeface="Avenir Book"/>
              <a:ea typeface="Montserrat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52168659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B2389E7-372F-FB53-193F-6C905DC3E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-1"/>
            <a:ext cx="6350000" cy="69444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2117" y="2918512"/>
            <a:ext cx="3966907" cy="1023664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Ideale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volgorde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Google Shape;97;p18"/>
          <p:cNvSpPr txBox="1">
            <a:spLocks/>
          </p:cNvSpPr>
          <p:nvPr/>
        </p:nvSpPr>
        <p:spPr>
          <a:xfrm>
            <a:off x="951470" y="1106847"/>
            <a:ext cx="433869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Wat, prijs, hoe of hoe lang</a:t>
            </a:r>
          </a:p>
          <a:p>
            <a:pPr>
              <a:buFont typeface="Wingdings" charset="2"/>
              <a:buChar char="ü"/>
            </a:pPr>
            <a:endParaRPr lang="nl-NL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Specifieke eigenschap</a:t>
            </a:r>
          </a:p>
          <a:p>
            <a:pPr>
              <a:buFont typeface="Wingdings" charset="2"/>
              <a:buChar char="ü"/>
            </a:pPr>
            <a:endParaRPr lang="nl-NL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dirty="0">
                <a:latin typeface="Avenir Book"/>
                <a:cs typeface="Avenir Book"/>
              </a:rPr>
              <a:t>Overtuigende meerwaarde</a:t>
            </a: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94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arif-coiffure-mariage-14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11" y="-69816"/>
            <a:ext cx="12443254" cy="6944528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2505926" y="1524000"/>
            <a:ext cx="7180148" cy="381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2646868" y="2927031"/>
            <a:ext cx="6884461" cy="71588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  <a:latin typeface="Avenir Book"/>
                <a:cs typeface="Avenir Book"/>
              </a:rPr>
              <a:t>DURF AFSLUITEN</a:t>
            </a:r>
            <a:endParaRPr lang="en-US" sz="4800" dirty="0">
              <a:solidFill>
                <a:schemeClr val="bg1"/>
              </a:solidFill>
              <a:latin typeface="Avenir Book"/>
              <a:ea typeface="Montserrat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5542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DDDBA38-1AFE-E247-432B-A4223DB76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-48470"/>
            <a:ext cx="6350000" cy="69064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2117" y="3126531"/>
            <a:ext cx="396690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Bezwaren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3293244" y="3869761"/>
            <a:ext cx="2222086" cy="7823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nl-NL" sz="2800" b="1" dirty="0">
                <a:latin typeface="Avenir Book"/>
                <a:ea typeface="ＭＳ 明朝" charset="-128"/>
                <a:cs typeface="Avenir Book"/>
              </a:rPr>
              <a:t>Bevestigen</a:t>
            </a:r>
            <a:endParaRPr lang="nl-NL" sz="2800" dirty="0">
              <a:latin typeface="Avenir Book"/>
              <a:ea typeface="ＭＳ 明朝" charset="-128"/>
              <a:cs typeface="Avenir Book"/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1646519" y="1373557"/>
            <a:ext cx="2284046" cy="642258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nl-BE" sz="3200" b="1" dirty="0">
                <a:latin typeface="Avenir Book"/>
                <a:ea typeface="Cambria" charset="0"/>
                <a:cs typeface="Avenir Book"/>
              </a:rPr>
              <a:t>Analyse</a:t>
            </a:r>
            <a:endParaRPr lang="nl-NL" sz="1100" dirty="0">
              <a:latin typeface="Avenir Book"/>
              <a:ea typeface="Cambria" charset="0"/>
              <a:cs typeface="Avenir Book"/>
            </a:endParaRPr>
          </a:p>
        </p:txBody>
      </p:sp>
      <p:sp>
        <p:nvSpPr>
          <p:cNvPr id="9" name="Pijl omlaag 8"/>
          <p:cNvSpPr>
            <a:spLocks noChangeArrowheads="1"/>
          </p:cNvSpPr>
          <p:nvPr/>
        </p:nvSpPr>
        <p:spPr bwMode="auto">
          <a:xfrm rot="19838626">
            <a:off x="3563244" y="2196986"/>
            <a:ext cx="839573" cy="1388334"/>
          </a:xfrm>
          <a:prstGeom prst="downArrow">
            <a:avLst>
              <a:gd name="adj1" fmla="val 50000"/>
              <a:gd name="adj2" fmla="val 49413"/>
            </a:avLst>
          </a:prstGeom>
          <a:solidFill>
            <a:schemeClr val="lt1">
              <a:lumMod val="100000"/>
              <a:lumOff val="0"/>
            </a:schemeClr>
          </a:solidFill>
          <a:ln w="12700">
            <a:solidFill>
              <a:srgbClr val="D00054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481500" y="3869761"/>
            <a:ext cx="2462907" cy="741338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nl-NL" sz="2800" b="1" dirty="0">
                <a:latin typeface="Avenir Book"/>
                <a:ea typeface="ＭＳ 明朝" charset="-128"/>
                <a:cs typeface="Avenir Book"/>
              </a:rPr>
              <a:t>Weerleggen</a:t>
            </a:r>
            <a:endParaRPr lang="nl-NL" sz="2800" dirty="0">
              <a:latin typeface="Avenir Book"/>
              <a:ea typeface="ＭＳ 明朝" charset="-128"/>
              <a:cs typeface="Avenir Book"/>
            </a:endParaRPr>
          </a:p>
        </p:txBody>
      </p:sp>
      <p:sp>
        <p:nvSpPr>
          <p:cNvPr id="11" name="Pijl omlaag 10"/>
          <p:cNvSpPr>
            <a:spLocks noChangeArrowheads="1"/>
          </p:cNvSpPr>
          <p:nvPr/>
        </p:nvSpPr>
        <p:spPr bwMode="auto">
          <a:xfrm rot="1250105">
            <a:off x="1433189" y="2248621"/>
            <a:ext cx="839573" cy="1388334"/>
          </a:xfrm>
          <a:prstGeom prst="downArrow">
            <a:avLst>
              <a:gd name="adj1" fmla="val 50000"/>
              <a:gd name="adj2" fmla="val 49413"/>
            </a:avLst>
          </a:prstGeom>
          <a:solidFill>
            <a:schemeClr val="lt1">
              <a:lumMod val="100000"/>
              <a:lumOff val="0"/>
            </a:schemeClr>
          </a:solidFill>
          <a:ln w="12700">
            <a:solidFill>
              <a:srgbClr val="D00054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340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50E510-3AC6-5A6B-1D12-96409B548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-1"/>
            <a:ext cx="6350000" cy="70680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2117" y="2881704"/>
            <a:ext cx="3966907" cy="1023664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Het is </a:t>
            </a:r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te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Duur</a:t>
            </a:r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!</a:t>
            </a:r>
          </a:p>
        </p:txBody>
      </p:sp>
      <p:sp>
        <p:nvSpPr>
          <p:cNvPr id="15" name="Google Shape;97;p18"/>
          <p:cNvSpPr txBox="1">
            <a:spLocks/>
          </p:cNvSpPr>
          <p:nvPr/>
        </p:nvSpPr>
        <p:spPr>
          <a:xfrm>
            <a:off x="1028770" y="1063600"/>
            <a:ext cx="433869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nl-NL" sz="2400" dirty="0">
                <a:latin typeface="Avenir Book"/>
                <a:cs typeface="Avenir Book"/>
              </a:rPr>
              <a:t>Te duur in vergelijking met wat?</a:t>
            </a:r>
          </a:p>
          <a:p>
            <a:pPr>
              <a:buFont typeface="Wingdings" charset="2"/>
              <a:buChar char="ü"/>
            </a:pPr>
            <a:endParaRPr lang="nl-NL" sz="2400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sz="2400" dirty="0">
                <a:latin typeface="Avenir Book"/>
                <a:cs typeface="Avenir Book"/>
              </a:rPr>
              <a:t>Te duur? (stilte)</a:t>
            </a:r>
          </a:p>
          <a:p>
            <a:pPr>
              <a:buFont typeface="Wingdings" charset="2"/>
              <a:buChar char="ü"/>
            </a:pPr>
            <a:endParaRPr lang="nl-NL" sz="2400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sz="2400" dirty="0">
                <a:latin typeface="Avenir Book"/>
                <a:cs typeface="Avenir Book"/>
              </a:rPr>
              <a:t>Ik ben het met u eens dat het een relatief hoog bedrag is. Met deze </a:t>
            </a:r>
            <a:r>
              <a:rPr lang="nl-NL" sz="2400" dirty="0" err="1">
                <a:latin typeface="Avenir Book"/>
                <a:cs typeface="Avenir Book"/>
              </a:rPr>
              <a:t>verzorgingsset</a:t>
            </a:r>
            <a:r>
              <a:rPr lang="nl-NL" sz="2400" dirty="0">
                <a:latin typeface="Avenir Book"/>
                <a:cs typeface="Avenir Book"/>
              </a:rPr>
              <a:t> heb je dan ook geen andere producten meer nodig</a:t>
            </a: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85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48564"/>
              </p:ext>
            </p:extLst>
          </p:nvPr>
        </p:nvGraphicFramePr>
        <p:xfrm>
          <a:off x="1139694" y="274638"/>
          <a:ext cx="9841601" cy="658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16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243B632-6618-3405-C9CC-A6120A3A1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0"/>
            <a:ext cx="6350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2117" y="2697658"/>
            <a:ext cx="3966907" cy="151610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Ik</a:t>
            </a:r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wil</a:t>
            </a:r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er</a:t>
            </a:r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nog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even over </a:t>
            </a:r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nadenken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Google Shape;97;p18"/>
          <p:cNvSpPr txBox="1">
            <a:spLocks/>
          </p:cNvSpPr>
          <p:nvPr/>
        </p:nvSpPr>
        <p:spPr>
          <a:xfrm>
            <a:off x="1053483" y="1090311"/>
            <a:ext cx="433869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nl-NL" sz="2400" dirty="0">
                <a:latin typeface="Avenir Book"/>
                <a:cs typeface="Avenir Book"/>
              </a:rPr>
              <a:t>Waarover heeft u nog uw bedenkingen?</a:t>
            </a:r>
          </a:p>
          <a:p>
            <a:pPr>
              <a:buFont typeface="Wingdings" charset="2"/>
              <a:buChar char="ü"/>
            </a:pPr>
            <a:endParaRPr lang="nl-NL" sz="2400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sz="2400" dirty="0">
                <a:latin typeface="Avenir Book"/>
                <a:cs typeface="Avenir Book"/>
              </a:rPr>
              <a:t>Ik begrijp dat je er nog even over wil nadenken, zal ik in tussentijd documentatie/staaltjes meegeven?</a:t>
            </a:r>
          </a:p>
          <a:p>
            <a:pPr>
              <a:buFont typeface="Wingdings" charset="2"/>
              <a:buChar char="ü"/>
            </a:pPr>
            <a:endParaRPr lang="nl-NL" sz="2400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sz="2400" dirty="0">
                <a:latin typeface="Avenir Book"/>
                <a:cs typeface="Avenir Book"/>
              </a:rPr>
              <a:t>Denk er gerust nog even over na, hou er wel rekening mee dat de actie misschien niet meer zal gelden.</a:t>
            </a: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3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3E4ACA9-4172-3178-C50D-C7B7845E6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832" y="-141416"/>
            <a:ext cx="6350000" cy="69994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23811" y="2681113"/>
            <a:ext cx="3295673" cy="151610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Ik</a:t>
            </a:r>
            <a:r>
              <a:rPr lang="en-US" sz="24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koop</a:t>
            </a:r>
            <a:r>
              <a:rPr lang="en-US" sz="24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bij</a:t>
            </a:r>
            <a:r>
              <a:rPr lang="en-US" sz="24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apotheek</a:t>
            </a:r>
            <a:r>
              <a:rPr lang="en-US" sz="24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parfumerie</a:t>
            </a:r>
            <a:endParaRPr lang="en-US" sz="2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of online</a:t>
            </a:r>
          </a:p>
        </p:txBody>
      </p:sp>
      <p:sp>
        <p:nvSpPr>
          <p:cNvPr id="15" name="Google Shape;97;p18"/>
          <p:cNvSpPr txBox="1">
            <a:spLocks/>
          </p:cNvSpPr>
          <p:nvPr/>
        </p:nvSpPr>
        <p:spPr>
          <a:xfrm>
            <a:off x="1028769" y="992892"/>
            <a:ext cx="433869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nl-NL" sz="2400" dirty="0">
                <a:latin typeface="Avenir Book"/>
                <a:cs typeface="Avenir Book"/>
              </a:rPr>
              <a:t>En welke producten gebruik je dan juist?</a:t>
            </a:r>
          </a:p>
          <a:p>
            <a:pPr>
              <a:buFont typeface="Wingdings" charset="2"/>
              <a:buChar char="ü"/>
            </a:pPr>
            <a:endParaRPr lang="nl-NL" sz="2400" dirty="0"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nl-NL" sz="2400" dirty="0">
                <a:latin typeface="Avenir Book"/>
                <a:cs typeface="Avenir Book"/>
              </a:rPr>
              <a:t>Ondersteunen die producten wat jij met je haar wil bereiken? </a:t>
            </a: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5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66AA052-809F-23BB-E314-344DCE784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5570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24956" y="1394175"/>
            <a:ext cx="4196944" cy="3935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2663" y="3085978"/>
            <a:ext cx="3626308" cy="51070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nl-BE" sz="4400" dirty="0"/>
              <a:t>BEDANKT!</a:t>
            </a:r>
            <a:endParaRPr lang="en-US" sz="4400" b="1" spc="252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04064" y="1126276"/>
            <a:ext cx="4657136" cy="442703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4AE7E3A-EA9F-26DC-BA50-B6A5C656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199505"/>
            <a:ext cx="6350000" cy="7057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2117" y="3102558"/>
            <a:ext cx="3966907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Overtuigingen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Google Shape;97;p18"/>
          <p:cNvSpPr txBox="1">
            <a:spLocks/>
          </p:cNvSpPr>
          <p:nvPr/>
        </p:nvSpPr>
        <p:spPr>
          <a:xfrm>
            <a:off x="1152337" y="1063600"/>
            <a:ext cx="433869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buFont typeface="Wingdings" charset="2"/>
              <a:buChar char="ü"/>
            </a:pPr>
            <a:r>
              <a:rPr lang="nl-NL" sz="2800" dirty="0">
                <a:latin typeface="Avenir Book"/>
                <a:cs typeface="Avenir Book"/>
              </a:rPr>
              <a:t>Die klant kan dat toch niet betalen</a:t>
            </a:r>
          </a:p>
          <a:p>
            <a:pPr indent="-457200">
              <a:buFont typeface="Wingdings" charset="2"/>
              <a:buChar char="ü"/>
            </a:pPr>
            <a:endParaRPr lang="nl-NL" sz="2800" dirty="0">
              <a:latin typeface="Avenir Book"/>
              <a:cs typeface="Avenir Book"/>
            </a:endParaRPr>
          </a:p>
          <a:p>
            <a:pPr indent="-457200">
              <a:buFont typeface="Wingdings" charset="2"/>
              <a:buChar char="ü"/>
            </a:pPr>
            <a:r>
              <a:rPr lang="nl-NL" sz="2800" dirty="0">
                <a:latin typeface="Avenir Book"/>
                <a:cs typeface="Avenir Book"/>
              </a:rPr>
              <a:t>Die komt al jaren en koopt nooit</a:t>
            </a:r>
          </a:p>
          <a:p>
            <a:pPr indent="-457200">
              <a:buFont typeface="Wingdings" charset="2"/>
              <a:buChar char="ü"/>
            </a:pPr>
            <a:endParaRPr lang="nl-NL" sz="2800" dirty="0">
              <a:latin typeface="Avenir Book"/>
              <a:cs typeface="Avenir Book"/>
            </a:endParaRPr>
          </a:p>
          <a:p>
            <a:pPr indent="-457200">
              <a:buFont typeface="Wingdings" charset="2"/>
              <a:buChar char="ü"/>
            </a:pPr>
            <a:r>
              <a:rPr lang="nl-NL" sz="2800" dirty="0">
                <a:latin typeface="Avenir Book"/>
                <a:cs typeface="Avenir Book"/>
              </a:rPr>
              <a:t>Ze kopen het toch bij de apotheek</a:t>
            </a:r>
          </a:p>
          <a:p>
            <a:pPr indent="-457200">
              <a:buFont typeface="Wingdings" charset="2"/>
              <a:buChar char="ü"/>
            </a:pPr>
            <a:endParaRPr lang="nl-NL" sz="2800" dirty="0">
              <a:latin typeface="Avenir Book"/>
              <a:cs typeface="Avenir Book"/>
            </a:endParaRPr>
          </a:p>
          <a:p>
            <a:pPr indent="-457200">
              <a:buFont typeface="Wingdings" charset="2"/>
              <a:buChar char="ü"/>
            </a:pPr>
            <a:r>
              <a:rPr lang="nl-NL" sz="2800" dirty="0">
                <a:latin typeface="Avenir Book"/>
                <a:cs typeface="Avenir Book"/>
              </a:rPr>
              <a:t>Ze zullen het wel vragen als ze iets nodig hebben</a:t>
            </a: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0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pexels-photo-749353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2505926" y="1524000"/>
            <a:ext cx="7180148" cy="381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02090" y="2040877"/>
            <a:ext cx="6983984" cy="2254770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Avenir Book"/>
                <a:cs typeface="Avenir Book"/>
              </a:rPr>
              <a:t>63% KOOPT PAS NA  </a:t>
            </a:r>
          </a:p>
          <a:p>
            <a:pPr algn="ctr"/>
            <a:r>
              <a:rPr lang="nl-NL" sz="3600" dirty="0">
                <a:solidFill>
                  <a:schemeClr val="bg1"/>
                </a:solidFill>
                <a:latin typeface="Avenir Book"/>
                <a:cs typeface="Avenir Book"/>
              </a:rPr>
              <a:t>3 MAANDEN</a:t>
            </a:r>
          </a:p>
          <a:p>
            <a:pPr algn="ctr"/>
            <a:endParaRPr lang="nl-BE" sz="3600" dirty="0">
              <a:solidFill>
                <a:schemeClr val="bg1"/>
              </a:solidFill>
              <a:latin typeface="Avenir Book"/>
              <a:cs typeface="Avenir Book"/>
            </a:endParaRPr>
          </a:p>
          <a:p>
            <a:pPr algn="ctr"/>
            <a:r>
              <a:rPr lang="nl-NL" sz="3600" dirty="0">
                <a:solidFill>
                  <a:schemeClr val="bg1"/>
                </a:solidFill>
                <a:latin typeface="Avenir Book"/>
                <a:cs typeface="Avenir Book"/>
              </a:rPr>
              <a:t>BIJ 20% DUURT HET EEN JAAR</a:t>
            </a:r>
          </a:p>
        </p:txBody>
      </p:sp>
    </p:spTree>
    <p:extLst>
      <p:ext uri="{BB962C8B-B14F-4D97-AF65-F5344CB8AC3E}">
        <p14:creationId xmlns:p14="http://schemas.microsoft.com/office/powerpoint/2010/main" val="226106258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chtergrond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5C2B97-4682-2FE3-77A2-815304F46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1"/>
            <a:ext cx="6350000" cy="6857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2117" y="2918512"/>
            <a:ext cx="3966907" cy="1023664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Verkoop</a:t>
            </a:r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-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proces</a:t>
            </a:r>
            <a:endParaRPr lang="en-US" sz="32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Google Shape;97;p18"/>
          <p:cNvSpPr txBox="1">
            <a:spLocks/>
          </p:cNvSpPr>
          <p:nvPr/>
        </p:nvSpPr>
        <p:spPr>
          <a:xfrm>
            <a:off x="1503054" y="1275696"/>
            <a:ext cx="433869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buFont typeface="Wingdings" charset="2"/>
              <a:buChar char="ü"/>
            </a:pPr>
            <a:r>
              <a:rPr lang="nl-NL" sz="4000" dirty="0">
                <a:latin typeface="Avenir Book"/>
                <a:cs typeface="Avenir Book"/>
              </a:rPr>
              <a:t>Vertrouwen</a:t>
            </a:r>
          </a:p>
          <a:p>
            <a:pPr indent="-457200">
              <a:buFont typeface="Wingdings" charset="2"/>
              <a:buChar char="ü"/>
            </a:pPr>
            <a:endParaRPr lang="nl-NL" sz="4000" dirty="0">
              <a:latin typeface="Avenir Book"/>
              <a:cs typeface="Avenir Book"/>
            </a:endParaRPr>
          </a:p>
          <a:p>
            <a:pPr indent="-457200">
              <a:buFont typeface="Wingdings" charset="2"/>
              <a:buChar char="ü"/>
            </a:pPr>
            <a:r>
              <a:rPr lang="nl-NL" sz="4000" dirty="0">
                <a:latin typeface="Avenir Book"/>
                <a:cs typeface="Avenir Book"/>
              </a:rPr>
              <a:t>Behoefte</a:t>
            </a:r>
          </a:p>
          <a:p>
            <a:pPr indent="-457200">
              <a:buFont typeface="Wingdings" charset="2"/>
              <a:buChar char="ü"/>
            </a:pPr>
            <a:endParaRPr lang="nl-NL" sz="4000" dirty="0">
              <a:latin typeface="Avenir Book"/>
              <a:cs typeface="Avenir Book"/>
            </a:endParaRPr>
          </a:p>
          <a:p>
            <a:pPr indent="-457200">
              <a:buFont typeface="Wingdings" charset="2"/>
              <a:buChar char="ü"/>
            </a:pPr>
            <a:r>
              <a:rPr lang="nl-NL" sz="4000" dirty="0">
                <a:latin typeface="Avenir Book"/>
                <a:cs typeface="Avenir Book"/>
              </a:rPr>
              <a:t>Presentatie</a:t>
            </a:r>
          </a:p>
          <a:p>
            <a:pPr indent="-457200">
              <a:buFont typeface="Wingdings" charset="2"/>
              <a:buChar char="ü"/>
            </a:pPr>
            <a:endParaRPr lang="nl-NL" sz="4000" dirty="0">
              <a:latin typeface="Avenir Book"/>
              <a:cs typeface="Avenir Book"/>
            </a:endParaRPr>
          </a:p>
          <a:p>
            <a:pPr indent="-457200">
              <a:buFont typeface="Wingdings" charset="2"/>
              <a:buChar char="ü"/>
            </a:pPr>
            <a:r>
              <a:rPr lang="nl-NL" sz="4000" dirty="0">
                <a:latin typeface="Avenir Book"/>
                <a:cs typeface="Avenir Book"/>
              </a:rPr>
              <a:t>Afsluiten</a:t>
            </a:r>
          </a:p>
          <a:p>
            <a:pPr marL="0" indent="0">
              <a:buNone/>
            </a:pPr>
            <a:endParaRPr lang="nl-NL" sz="2800" dirty="0">
              <a:latin typeface="Avenir Book"/>
              <a:cs typeface="Avenir Book"/>
            </a:endParaRPr>
          </a:p>
        </p:txBody>
      </p:sp>
      <p:sp>
        <p:nvSpPr>
          <p:cNvPr id="18" name="Oval 7"/>
          <p:cNvSpPr/>
          <p:nvPr/>
        </p:nvSpPr>
        <p:spPr>
          <a:xfrm>
            <a:off x="6880629" y="1987686"/>
            <a:ext cx="2982039" cy="2815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2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30993"/>
            <a:ext cx="8229600" cy="1143000"/>
          </a:xfrm>
        </p:spPr>
        <p:txBody>
          <a:bodyPr/>
          <a:lstStyle/>
          <a:p>
            <a:r>
              <a:rPr lang="nl-NL" dirty="0"/>
              <a:t>Touchpoints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 b="3920"/>
          <a:stretch/>
        </p:blipFill>
        <p:spPr>
          <a:xfrm>
            <a:off x="2226083" y="996591"/>
            <a:ext cx="7739834" cy="5273451"/>
          </a:xfrm>
        </p:spPr>
      </p:pic>
    </p:spTree>
    <p:extLst>
      <p:ext uri="{BB962C8B-B14F-4D97-AF65-F5344CB8AC3E}">
        <p14:creationId xmlns:p14="http://schemas.microsoft.com/office/powerpoint/2010/main" val="312238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 sz="3700" dirty="0">
                <a:solidFill>
                  <a:srgbClr val="941651"/>
                </a:solidFill>
              </a:rPr>
              <a:t>Touchpoints voor het bezoek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nl-NL" sz="3600" dirty="0"/>
              <a:t>Online marketing</a:t>
            </a:r>
          </a:p>
          <a:p>
            <a:r>
              <a:rPr lang="nl-NL" sz="3600" dirty="0"/>
              <a:t>Offline marketing</a:t>
            </a:r>
          </a:p>
          <a:p>
            <a:r>
              <a:rPr lang="nl-NL" sz="3600" dirty="0"/>
              <a:t>Afspraakcontacten</a:t>
            </a:r>
          </a:p>
        </p:txBody>
      </p:sp>
    </p:spTree>
    <p:extLst>
      <p:ext uri="{BB962C8B-B14F-4D97-AF65-F5344CB8AC3E}">
        <p14:creationId xmlns:p14="http://schemas.microsoft.com/office/powerpoint/2010/main" val="28074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064" y="963877"/>
            <a:ext cx="2797358" cy="4930246"/>
          </a:xfrm>
        </p:spPr>
        <p:txBody>
          <a:bodyPr>
            <a:normAutofit/>
          </a:bodyPr>
          <a:lstStyle/>
          <a:p>
            <a:pPr algn="r"/>
            <a:r>
              <a:rPr lang="nl-NL" sz="3200" dirty="0">
                <a:solidFill>
                  <a:srgbClr val="941651"/>
                </a:solidFill>
                <a:latin typeface="Avenir Book"/>
                <a:cs typeface="Avenir Book"/>
              </a:rPr>
              <a:t>Touchpoints na het bezoek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venir Book"/>
                <a:cs typeface="Avenir Book"/>
              </a:rPr>
              <a:t>Samples van producten</a:t>
            </a:r>
          </a:p>
          <a:p>
            <a:r>
              <a:rPr lang="nl-NL" dirty="0">
                <a:latin typeface="Avenir Book"/>
                <a:cs typeface="Avenir Book"/>
              </a:rPr>
              <a:t>Info-fiches </a:t>
            </a:r>
          </a:p>
          <a:p>
            <a:r>
              <a:rPr lang="nl-NL" dirty="0">
                <a:latin typeface="Avenir Book"/>
                <a:cs typeface="Avenir Book"/>
              </a:rPr>
              <a:t>Bedankkaartjes</a:t>
            </a:r>
          </a:p>
          <a:p>
            <a:r>
              <a:rPr lang="nl-NL" dirty="0">
                <a:latin typeface="Avenir Book"/>
                <a:cs typeface="Avenir Book"/>
              </a:rPr>
              <a:t>Cadeautjes</a:t>
            </a:r>
          </a:p>
        </p:txBody>
      </p:sp>
    </p:spTree>
    <p:extLst>
      <p:ext uri="{BB962C8B-B14F-4D97-AF65-F5344CB8AC3E}">
        <p14:creationId xmlns:p14="http://schemas.microsoft.com/office/powerpoint/2010/main" val="239964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AEAAQAAAAAAAAZrAAAAJGIzYTFhMWExLThkYzctNDAwOS05YTg2LWE4OWQ5NDBmZjIwO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" y="1964266"/>
            <a:ext cx="1029343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1981200" y="6858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97417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287</Words>
  <Application>Microsoft Office PowerPoint</Application>
  <PresentationFormat>Breedbeeld</PresentationFormat>
  <Paragraphs>90</Paragraphs>
  <Slides>22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Avenir Book</vt:lpstr>
      <vt:lpstr>Calibri</vt:lpstr>
      <vt:lpstr>Calibri Light</vt:lpstr>
      <vt:lpstr>Montserrat</vt:lpstr>
      <vt:lpstr>Roboto Regular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Touchpoints</vt:lpstr>
      <vt:lpstr>Touchpoints voor het bezoek</vt:lpstr>
      <vt:lpstr>Touchpoints na het bezoek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Vicky Vermeiren</dc:creator>
  <cp:lastModifiedBy>Sectorconsulenten Besko</cp:lastModifiedBy>
  <cp:revision>17</cp:revision>
  <dcterms:created xsi:type="dcterms:W3CDTF">2022-04-18T12:45:15Z</dcterms:created>
  <dcterms:modified xsi:type="dcterms:W3CDTF">2024-02-15T14:25:54Z</dcterms:modified>
</cp:coreProperties>
</file>