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exend"/>
      <p:regular r:id="rId19"/>
      <p:bold r:id="rId20"/>
    </p:embeddedFont>
    <p:embeddedFont>
      <p:font typeface="Roboto Mon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h4XrWWUceciPvTkV0Hwlivv6gK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-bold.fntdata"/><Relationship Id="rId22" Type="http://schemas.openxmlformats.org/officeDocument/2006/relationships/font" Target="fonts/RobotoMono-bold.fntdata"/><Relationship Id="rId21" Type="http://schemas.openxmlformats.org/officeDocument/2006/relationships/font" Target="fonts/RobotoMono-regular.fntdata"/><Relationship Id="rId24" Type="http://schemas.openxmlformats.org/officeDocument/2006/relationships/font" Target="fonts/RobotoMono-boldItalic.fntdata"/><Relationship Id="rId23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exen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5ce641fe9_1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g205ce641fe9_1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4e9fb4cb3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g204e9fb4cb3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4e9fb4cb3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g204e9fb4cb3_0_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4e9fb4cb3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g204e9fb4cb3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4e9fb4cb3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g204e9fb4cb3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4e9fb4cb3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204e9fb4cb3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04e9fb4cb3_0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g204e9fb4cb3_0_1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4e9fb4cb3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204e9fb4cb3_0_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7ae5b30a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217ae5b30a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Wit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0" y="2132325"/>
            <a:ext cx="91440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>
                <a:solidFill>
                  <a:srgbClr val="2D89C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0" y="2624200"/>
            <a:ext cx="9144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rgbClr val="004475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nde - wit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/>
        </p:nvSpPr>
        <p:spPr>
          <a:xfrm>
            <a:off x="1065500" y="1545450"/>
            <a:ext cx="7013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CA"/>
              </a:buClr>
              <a:buSzPts val="5400"/>
              <a:buFont typeface="Arial"/>
              <a:buNone/>
            </a:pPr>
            <a:r>
              <a:rPr b="0" i="0" lang="en-US" sz="4800" u="none" cap="none" strike="noStrike">
                <a:solidFill>
                  <a:srgbClr val="004475"/>
                </a:solidFill>
                <a:latin typeface="Calibri"/>
                <a:ea typeface="Calibri"/>
                <a:cs typeface="Calibri"/>
                <a:sym typeface="Calibri"/>
              </a:rPr>
              <a:t>Bedankt voor jullie aandacht.</a:t>
            </a:r>
            <a:endParaRPr b="0" i="0" sz="4800" u="none" cap="none" strike="noStrike">
              <a:solidFill>
                <a:srgbClr val="0044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nde - blauw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/>
        </p:nvSpPr>
        <p:spPr>
          <a:xfrm>
            <a:off x="1065500" y="1545450"/>
            <a:ext cx="7013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Bedankt voor jullie aandacht.</a:t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donkerblauw - balk links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/>
          <p:nvPr>
            <p:ph type="title"/>
          </p:nvPr>
        </p:nvSpPr>
        <p:spPr>
          <a:xfrm>
            <a:off x="825925" y="623275"/>
            <a:ext cx="1072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2322125" y="623275"/>
            <a:ext cx="63240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 - blauw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0" y="2132325"/>
            <a:ext cx="91440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0" y="2624200"/>
            <a:ext cx="9144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lichtblauw - balk links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2D8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5"/>
          <p:cNvSpPr txBox="1"/>
          <p:nvPr>
            <p:ph type="title"/>
          </p:nvPr>
        </p:nvSpPr>
        <p:spPr>
          <a:xfrm>
            <a:off x="92125" y="623275"/>
            <a:ext cx="18060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2322125" y="623275"/>
            <a:ext cx="63240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grijs - balk links">
  <p:cSld name="TITLE_AND_BODY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E3E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6"/>
          <p:cNvSpPr txBox="1"/>
          <p:nvPr>
            <p:ph type="title"/>
          </p:nvPr>
        </p:nvSpPr>
        <p:spPr>
          <a:xfrm>
            <a:off x="825925" y="623275"/>
            <a:ext cx="1072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rgbClr val="004475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2322125" y="623275"/>
            <a:ext cx="63240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o">
  <p:cSld name="TITLE_AND_BODY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825925" y="623275"/>
            <a:ext cx="1072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rgbClr val="008ACA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2322125" y="623275"/>
            <a:ext cx="63240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donkerblauw - balk boven">
  <p:cSld name="TITLE_AND_BODY_1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idx="1" type="subTitle"/>
          </p:nvPr>
        </p:nvSpPr>
        <p:spPr>
          <a:xfrm>
            <a:off x="451775" y="495375"/>
            <a:ext cx="86925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503550" y="1513250"/>
            <a:ext cx="62829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lichtblauw - balk boven">
  <p:cSld name="TITLE_AND_BODY_1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2D89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9"/>
          <p:cNvSpPr txBox="1"/>
          <p:nvPr>
            <p:ph idx="1" type="subTitle"/>
          </p:nvPr>
        </p:nvSpPr>
        <p:spPr>
          <a:xfrm>
            <a:off x="451775" y="495375"/>
            <a:ext cx="86925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503550" y="1513250"/>
            <a:ext cx="62829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- grijs - balk boven">
  <p:cSld name="TITLE_AND_BODY_1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E3E5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0"/>
          <p:cNvSpPr txBox="1"/>
          <p:nvPr>
            <p:ph idx="1" type="subTitle"/>
          </p:nvPr>
        </p:nvSpPr>
        <p:spPr>
          <a:xfrm>
            <a:off x="451775" y="495375"/>
            <a:ext cx="86925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04475"/>
                </a:solidFill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503550" y="1513250"/>
            <a:ext cx="62829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rgbClr val="0044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hyperlink" Target="https://www.youtube.com/watch?v=IR23-49PC-c" TargetMode="External"/><Relationship Id="rId5" Type="http://schemas.openxmlformats.org/officeDocument/2006/relationships/hyperlink" Target="https://www.youtube.com/watch?v=IR23-49PC-c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vdab.be/search?keyword=solliciteren" TargetMode="External"/><Relationship Id="rId4" Type="http://schemas.openxmlformats.org/officeDocument/2006/relationships/hyperlink" Target="https://www.vdab.be/opleidingen/aanbod?trefwoord=solliciteren&amp;p=1" TargetMode="External"/><Relationship Id="rId5" Type="http://schemas.openxmlformats.org/officeDocument/2006/relationships/hyperlink" Target="https://www.vdab.be/sollicitatiecoaching" TargetMode="External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vdab.be/stel-je-vraag?pagina=https%3A%2F%2Fwww.vdab.be%2F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vdab.be/wat-doet-vdab" TargetMode="External"/><Relationship Id="rId10" Type="http://schemas.openxmlformats.org/officeDocument/2006/relationships/hyperlink" Target="https://www.vdab.be/rechtenenplichten/uitkering" TargetMode="External"/><Relationship Id="rId13" Type="http://schemas.openxmlformats.org/officeDocument/2006/relationships/hyperlink" Target="https://www.rva.be/nl/de-rva#:~:text=De%20Rijksdienst%20voor%20Arbeidsvoorziening%20past,stelsel%20van%20loopbaanonderbreking%20en%20tijdskrediet." TargetMode="External"/><Relationship Id="rId12" Type="http://schemas.openxmlformats.org/officeDocument/2006/relationships/hyperlink" Target="https://www.rva.be/nl/uitbetalingsinstellingen#:~:text=De%20uitbetalingsinstellingen%20hebben%20als%20opdracht,de%20werkloosheidsuitkeringen%20en%20andere%20vergoedingen.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hyperlink" Target="https://youtu.be/CqFU5NEED8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hyperlink" Target="https://www.youtube.com/watch?v=6FyyEBuetxo" TargetMode="External"/><Relationship Id="rId7" Type="http://schemas.openxmlformats.org/officeDocument/2006/relationships/hyperlink" Target="https://youtu.be/CqFU5NEED8M" TargetMode="External"/><Relationship Id="rId8" Type="http://schemas.openxmlformats.org/officeDocument/2006/relationships/hyperlink" Target="https://www.youtube.com/watch?v=6FyyEBuetx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hyperlink" Target="https://www-login.vdab.be/LRR_IKL/Handler?TAM_OP=login&amp;ERROR_CODE=0x00000000&amp;URL=/&amp;HOSTNAME=www.vdab.be&amp;context=default" TargetMode="External"/><Relationship Id="rId5" Type="http://schemas.openxmlformats.org/officeDocument/2006/relationships/hyperlink" Target="https://www-login.vdab.be/LRR_IKL/Handler?TAM_OP=login&amp;ERROR_CODE=0x00000000&amp;URL=/&amp;HOSTNAME=www.vdab.be&amp;context=default" TargetMode="External"/><Relationship Id="rId6" Type="http://schemas.openxmlformats.org/officeDocument/2006/relationships/image" Target="../media/image24.png"/><Relationship Id="rId7" Type="http://schemas.openxmlformats.org/officeDocument/2006/relationships/hyperlink" Target="https://www.vdab.be/" TargetMode="External"/><Relationship Id="rId8" Type="http://schemas.openxmlformats.org/officeDocument/2006/relationships/hyperlink" Target="https://www-login.vdab.be/LRR_IKL/Handler?TAM_OP=login&amp;ERROR_CODE=0x00000000&amp;URL=/&amp;HOSTNAME=www.vdab.be&amp;context=defaul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FOLzDKxrAPM" TargetMode="External"/><Relationship Id="rId4" Type="http://schemas.openxmlformats.org/officeDocument/2006/relationships/hyperlink" Target="https://youtu.be/FOLzDKxrAPM" TargetMode="External"/><Relationship Id="rId5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vdab.be/help/vacatures-sollicitaties-bewaren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type="title"/>
          </p:nvPr>
        </p:nvSpPr>
        <p:spPr>
          <a:xfrm>
            <a:off x="0" y="1369125"/>
            <a:ext cx="91737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000">
                <a:solidFill>
                  <a:srgbClr val="0B5394"/>
                </a:solidFill>
              </a:rPr>
              <a:t>Startersdag</a:t>
            </a:r>
            <a:endParaRPr sz="60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5ce641fe9_1_39"/>
          <p:cNvSpPr/>
          <p:nvPr/>
        </p:nvSpPr>
        <p:spPr>
          <a:xfrm>
            <a:off x="5649275" y="2717475"/>
            <a:ext cx="3171900" cy="1809000"/>
          </a:xfrm>
          <a:prstGeom prst="rect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05ce641fe9_1_39"/>
          <p:cNvSpPr txBox="1"/>
          <p:nvPr>
            <p:ph type="title"/>
          </p:nvPr>
        </p:nvSpPr>
        <p:spPr>
          <a:xfrm>
            <a:off x="0" y="775675"/>
            <a:ext cx="20508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Aanbod VDAB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Werkplekleren: Individuele Beroepsopleiding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09" name="Google Shape;209;g205ce641fe9_1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9825" y="2702425"/>
            <a:ext cx="3215875" cy="18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05ce641fe9_1_39"/>
          <p:cNvSpPr txBox="1"/>
          <p:nvPr/>
        </p:nvSpPr>
        <p:spPr>
          <a:xfrm>
            <a:off x="2304800" y="767250"/>
            <a:ext cx="6216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Zeggen werkgevers dat je te weinig werkervaring hebt? </a:t>
            </a:r>
            <a:endParaRPr b="1" i="0" sz="18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BOOST dan je CV met je stages / weekendwerk</a:t>
            </a:r>
            <a:endParaRPr b="1" i="0" sz="1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Verder kan je gebruik maken van leren op de werkvloer met VDAB in een </a:t>
            </a:r>
            <a:endParaRPr b="0" i="0" sz="1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INDIVIDUELE BEROEPSOPLEIDING (IBO)</a:t>
            </a:r>
            <a:endParaRPr b="1" i="0" sz="1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05ce641fe9_1_39">
            <a:hlinkClick r:id="rId5"/>
          </p:cNvPr>
          <p:cNvSpPr/>
          <p:nvPr/>
        </p:nvSpPr>
        <p:spPr>
          <a:xfrm rot="5400000">
            <a:off x="2406675" y="2867200"/>
            <a:ext cx="343800" cy="1491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05ce641fe9_1_39"/>
          <p:cNvSpPr txBox="1"/>
          <p:nvPr/>
        </p:nvSpPr>
        <p:spPr>
          <a:xfrm>
            <a:off x="5745700" y="2741650"/>
            <a:ext cx="30219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Je ontvangt een </a:t>
            </a:r>
            <a:r>
              <a:rPr b="1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vergoeding</a:t>
            </a:r>
            <a:endParaRPr b="1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Je </a:t>
            </a:r>
            <a:r>
              <a:rPr b="1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leert bij</a:t>
            </a: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Het is </a:t>
            </a:r>
            <a:r>
              <a:rPr b="1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 tijd beperkt</a:t>
            </a:r>
            <a:endParaRPr b="1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Er volgt een </a:t>
            </a:r>
            <a:r>
              <a:rPr b="1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aanwerving 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>
            <p:ph idx="1" type="body"/>
          </p:nvPr>
        </p:nvSpPr>
        <p:spPr>
          <a:xfrm>
            <a:off x="2311400" y="687550"/>
            <a:ext cx="6324000" cy="4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B5394"/>
                </a:solidFill>
                <a:highlight>
                  <a:srgbClr val="FFFFFF"/>
                </a:highlight>
              </a:rPr>
              <a:t>Graag inspiratie of hulp bij solliciteren? </a:t>
            </a:r>
            <a:endParaRPr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-US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Voorbeeld C.V.’s en brieven</a:t>
            </a:r>
            <a:endParaRPr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-US">
                <a:solidFill>
                  <a:srgbClr val="0B5394"/>
                </a:solidFill>
                <a:highlight>
                  <a:srgbClr val="FFFFFF"/>
                </a:highlight>
              </a:rPr>
              <a:t>Tips en tricks</a:t>
            </a:r>
            <a:endParaRPr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-US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Online opleiding solliciteren</a:t>
            </a:r>
            <a:endParaRPr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-US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Sollicitatie coaches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8" name="Google Shape;21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5"/>
          <p:cNvSpPr txBox="1"/>
          <p:nvPr>
            <p:ph type="title"/>
          </p:nvPr>
        </p:nvSpPr>
        <p:spPr>
          <a:xfrm>
            <a:off x="0" y="775675"/>
            <a:ext cx="2050800" cy="16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Aanbod VDAB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Solliciteren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7749" y="2372925"/>
            <a:ext cx="3409026" cy="20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>
            <p:ph type="title"/>
          </p:nvPr>
        </p:nvSpPr>
        <p:spPr>
          <a:xfrm>
            <a:off x="122550" y="623275"/>
            <a:ext cx="1775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Vragen?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2671650" y="3669575"/>
            <a:ext cx="5698500" cy="846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000" u="none" cap="none" strike="noStrike">
                <a:solidFill>
                  <a:srgbClr val="474B5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Stel ze via ons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contactformulier</a:t>
            </a:r>
            <a:r>
              <a:rPr b="0" i="0" lang="en-US" sz="2000" u="none" cap="none" strike="noStrike">
                <a:solidFill>
                  <a:srgbClr val="474B5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of bel naar 0800 30 700 (elke werkdag van 8u tot 16u30)</a:t>
            </a:r>
            <a:endParaRPr b="0" i="0" sz="2000" u="none" cap="none" strike="noStrike">
              <a:solidFill>
                <a:srgbClr val="474B5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2651" y="623275"/>
            <a:ext cx="5096500" cy="25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>
            <p:ph idx="1" type="body"/>
          </p:nvPr>
        </p:nvSpPr>
        <p:spPr>
          <a:xfrm>
            <a:off x="2171925" y="623275"/>
            <a:ext cx="6801000" cy="3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Wat jullie toekomst ook brengt … een job of verder studeren?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/>
              <a:t>We wensen jullie ...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4" name="Google Shape;23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288" y="1783475"/>
            <a:ext cx="2248275" cy="211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2473300" y="4144925"/>
            <a:ext cx="589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Nog vragen? Kom na de presentaties gerust even tot bij ons!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4e9fb4cb3_0_5"/>
          <p:cNvSpPr txBox="1"/>
          <p:nvPr>
            <p:ph type="title"/>
          </p:nvPr>
        </p:nvSpPr>
        <p:spPr>
          <a:xfrm>
            <a:off x="248650" y="623275"/>
            <a:ext cx="15225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Voorstelling</a:t>
            </a:r>
            <a:endParaRPr/>
          </a:p>
        </p:txBody>
      </p:sp>
      <p:pic>
        <p:nvPicPr>
          <p:cNvPr id="69" name="Google Shape;69;g204e9fb4cb3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9200" y="495300"/>
            <a:ext cx="2850324" cy="17078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g204e9fb4cb3_0_5"/>
          <p:cNvSpPr/>
          <p:nvPr/>
        </p:nvSpPr>
        <p:spPr>
          <a:xfrm>
            <a:off x="2939025" y="2642475"/>
            <a:ext cx="1746600" cy="1607400"/>
          </a:xfrm>
          <a:prstGeom prst="bevel">
            <a:avLst>
              <a:gd fmla="val 12500" name="adj"/>
            </a:avLst>
          </a:prstGeom>
          <a:solidFill>
            <a:srgbClr val="FFF2CC"/>
          </a:solidFill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004475"/>
                </a:solidFill>
              </a:rPr>
              <a:t>Marijke Stuer</a:t>
            </a:r>
            <a:endParaRPr b="1" i="0" sz="1400" u="none" cap="none" strike="noStrike">
              <a:solidFill>
                <a:srgbClr val="0044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4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004475"/>
                </a:solidFill>
              </a:rPr>
              <a:t>Account Manager</a:t>
            </a:r>
            <a:endParaRPr b="1" i="0" sz="1400" u="none" cap="none" strike="noStrike">
              <a:solidFill>
                <a:srgbClr val="004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04e9fb4cb3_0_5"/>
          <p:cNvSpPr/>
          <p:nvPr/>
        </p:nvSpPr>
        <p:spPr>
          <a:xfrm>
            <a:off x="5673075" y="2642475"/>
            <a:ext cx="1746600" cy="1607400"/>
          </a:xfrm>
          <a:prstGeom prst="bevel">
            <a:avLst>
              <a:gd fmla="val 12500" name="adj"/>
            </a:avLst>
          </a:prstGeom>
          <a:solidFill>
            <a:srgbClr val="FFF2CC"/>
          </a:solidFill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004475"/>
                </a:solidFill>
              </a:rPr>
              <a:t>Walter Spaas</a:t>
            </a:r>
            <a:endParaRPr b="1" i="0" sz="1400" u="none" cap="none" strike="noStrike">
              <a:solidFill>
                <a:srgbClr val="0044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44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4475"/>
                </a:solidFill>
                <a:latin typeface="Arial"/>
                <a:ea typeface="Arial"/>
                <a:cs typeface="Arial"/>
                <a:sym typeface="Arial"/>
              </a:rPr>
              <a:t> IBO  Bemiddelaar </a:t>
            </a:r>
            <a:endParaRPr b="1" i="0" sz="1400" u="none" cap="none" strike="noStrike">
              <a:solidFill>
                <a:srgbClr val="0044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204e9fb4cb3_0_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4e9fb4cb3_0_84"/>
          <p:cNvSpPr txBox="1"/>
          <p:nvPr>
            <p:ph type="title"/>
          </p:nvPr>
        </p:nvSpPr>
        <p:spPr>
          <a:xfrm>
            <a:off x="104625" y="623275"/>
            <a:ext cx="17934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 verschillende partners</a:t>
            </a:r>
            <a:endParaRPr/>
          </a:p>
        </p:txBody>
      </p:sp>
      <p:grpSp>
        <p:nvGrpSpPr>
          <p:cNvPr id="78" name="Google Shape;78;g204e9fb4cb3_0_84"/>
          <p:cNvGrpSpPr/>
          <p:nvPr/>
        </p:nvGrpSpPr>
        <p:grpSpPr>
          <a:xfrm>
            <a:off x="2587975" y="180025"/>
            <a:ext cx="5929250" cy="4631600"/>
            <a:chOff x="2587975" y="180025"/>
            <a:chExt cx="5929250" cy="4631600"/>
          </a:xfrm>
        </p:grpSpPr>
        <p:grpSp>
          <p:nvGrpSpPr>
            <p:cNvPr id="79" name="Google Shape;79;g204e9fb4cb3_0_84"/>
            <p:cNvGrpSpPr/>
            <p:nvPr/>
          </p:nvGrpSpPr>
          <p:grpSpPr>
            <a:xfrm>
              <a:off x="4556025" y="180025"/>
              <a:ext cx="1939500" cy="1607400"/>
              <a:chOff x="4556025" y="180025"/>
              <a:chExt cx="1939500" cy="1607400"/>
            </a:xfrm>
          </p:grpSpPr>
          <p:sp>
            <p:nvSpPr>
              <p:cNvPr id="80" name="Google Shape;80;g204e9fb4cb3_0_84"/>
              <p:cNvSpPr/>
              <p:nvPr/>
            </p:nvSpPr>
            <p:spPr>
              <a:xfrm>
                <a:off x="4556025" y="180025"/>
                <a:ext cx="1939500" cy="16074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0" rotWithShape="0" algn="bl" dir="5400000" dist="1143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1" name="Google Shape;81;g204e9fb4cb3_0_84"/>
              <p:cNvPicPr preferRelativeResize="0"/>
              <p:nvPr/>
            </p:nvPicPr>
            <p:blipFill rotWithShape="1">
              <a:blip r:embed="rId3">
                <a:alphaModFix/>
              </a:blip>
              <a:srcRect b="13011" l="9204" r="7868" t="13844"/>
              <a:stretch/>
            </p:blipFill>
            <p:spPr>
              <a:xfrm>
                <a:off x="4908050" y="539088"/>
                <a:ext cx="1235450" cy="889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" name="Google Shape;82;g204e9fb4cb3_0_84"/>
            <p:cNvGrpSpPr/>
            <p:nvPr/>
          </p:nvGrpSpPr>
          <p:grpSpPr>
            <a:xfrm>
              <a:off x="2587975" y="1768050"/>
              <a:ext cx="1939500" cy="1607400"/>
              <a:chOff x="2587975" y="1768050"/>
              <a:chExt cx="1939500" cy="1607400"/>
            </a:xfrm>
          </p:grpSpPr>
          <p:sp>
            <p:nvSpPr>
              <p:cNvPr id="83" name="Google Shape;83;g204e9fb4cb3_0_84"/>
              <p:cNvSpPr/>
              <p:nvPr/>
            </p:nvSpPr>
            <p:spPr>
              <a:xfrm>
                <a:off x="2587975" y="1768050"/>
                <a:ext cx="1939500" cy="16074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0" rotWithShape="0" algn="bl" dir="5400000" dist="1143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4" name="Google Shape;84;g204e9fb4cb3_0_8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41122" y="2289799"/>
                <a:ext cx="1235451" cy="6026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g204e9fb4cb3_0_84"/>
            <p:cNvGrpSpPr/>
            <p:nvPr/>
          </p:nvGrpSpPr>
          <p:grpSpPr>
            <a:xfrm>
              <a:off x="4556013" y="3204225"/>
              <a:ext cx="1939500" cy="1607400"/>
              <a:chOff x="4556013" y="3204225"/>
              <a:chExt cx="1939500" cy="1607400"/>
            </a:xfrm>
          </p:grpSpPr>
          <p:sp>
            <p:nvSpPr>
              <p:cNvPr id="86" name="Google Shape;86;g204e9fb4cb3_0_84"/>
              <p:cNvSpPr/>
              <p:nvPr/>
            </p:nvSpPr>
            <p:spPr>
              <a:xfrm>
                <a:off x="4556013" y="3204225"/>
                <a:ext cx="1939500" cy="16074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0" rotWithShape="0" algn="bl" dir="5400000" dist="1143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7" name="Google Shape;87;g204e9fb4cb3_0_8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889059" y="3433262"/>
                <a:ext cx="1273441" cy="1149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g204e9fb4cb3_0_84"/>
            <p:cNvGrpSpPr/>
            <p:nvPr/>
          </p:nvGrpSpPr>
          <p:grpSpPr>
            <a:xfrm>
              <a:off x="6577725" y="1787425"/>
              <a:ext cx="1939500" cy="1607400"/>
              <a:chOff x="6577725" y="1787425"/>
              <a:chExt cx="1939500" cy="1607400"/>
            </a:xfrm>
          </p:grpSpPr>
          <p:sp>
            <p:nvSpPr>
              <p:cNvPr id="89" name="Google Shape;89;g204e9fb4cb3_0_84"/>
              <p:cNvSpPr/>
              <p:nvPr/>
            </p:nvSpPr>
            <p:spPr>
              <a:xfrm>
                <a:off x="6577725" y="1787425"/>
                <a:ext cx="1939500" cy="1607400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0" rotWithShape="0" algn="bl" dir="5400000" dist="1143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90" name="Google Shape;90;g204e9fb4cb3_0_8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834550" y="2023175"/>
                <a:ext cx="1273450" cy="4489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Google Shape;91;g204e9fb4cb3_0_84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243025" y="2892456"/>
                <a:ext cx="456500" cy="4585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Google Shape;92;g204e9fb4cb3_0_84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7474138" y="2472131"/>
                <a:ext cx="689046" cy="458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g204e9fb4cb3_0_84"/>
              <p:cNvPicPr preferRelativeResize="0"/>
              <p:nvPr/>
            </p:nvPicPr>
            <p:blipFill rotWithShape="1">
              <a:blip r:embed="rId9">
                <a:alphaModFix/>
              </a:blip>
              <a:srcRect b="8834" l="7655" r="8034" t="7901"/>
              <a:stretch/>
            </p:blipFill>
            <p:spPr>
              <a:xfrm>
                <a:off x="6834550" y="2571750"/>
                <a:ext cx="456500" cy="433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4" name="Google Shape;94;g204e9fb4cb3_0_84"/>
            <p:cNvSpPr/>
            <p:nvPr/>
          </p:nvSpPr>
          <p:spPr>
            <a:xfrm rot="-2466635">
              <a:off x="4051891" y="1550189"/>
              <a:ext cx="622344" cy="158182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g204e9fb4cb3_0_84"/>
            <p:cNvSpPr/>
            <p:nvPr/>
          </p:nvSpPr>
          <p:spPr>
            <a:xfrm rot="2702343">
              <a:off x="6381685" y="1625412"/>
              <a:ext cx="622396" cy="15825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g204e9fb4cb3_0_84"/>
            <p:cNvSpPr/>
            <p:nvPr/>
          </p:nvSpPr>
          <p:spPr>
            <a:xfrm rot="2702343">
              <a:off x="3968985" y="3479387"/>
              <a:ext cx="622396" cy="15825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204e9fb4cb3_0_84"/>
            <p:cNvSpPr/>
            <p:nvPr/>
          </p:nvSpPr>
          <p:spPr>
            <a:xfrm rot="8314507">
              <a:off x="6391496" y="3390367"/>
              <a:ext cx="622546" cy="158128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g204e9fb4cb3_0_84"/>
          <p:cNvSpPr txBox="1"/>
          <p:nvPr/>
        </p:nvSpPr>
        <p:spPr>
          <a:xfrm>
            <a:off x="6569425" y="180025"/>
            <a:ext cx="2612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Werkzoekende</a:t>
            </a:r>
            <a:endParaRPr b="1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schrijft zich in bij VDAB, houdt zich aan zijn rechten en plichten, wanneer hij rechten wil opbouwen voor een inschakelingsuitkering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04e9fb4cb3_0_84"/>
          <p:cNvSpPr txBox="1"/>
          <p:nvPr/>
        </p:nvSpPr>
        <p:spPr>
          <a:xfrm>
            <a:off x="1976275" y="3327075"/>
            <a:ext cx="2100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VDAB </a:t>
            </a:r>
            <a:endParaRPr b="1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ondersteunt je &amp;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controleert je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zoektocht naar werk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04e9fb4cb3_0_84"/>
          <p:cNvSpPr txBox="1"/>
          <p:nvPr/>
        </p:nvSpPr>
        <p:spPr>
          <a:xfrm>
            <a:off x="6929275" y="3327075"/>
            <a:ext cx="2100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Uitbetalingsinstelling</a:t>
            </a:r>
            <a:endParaRPr b="1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stort je werkloosheidsuitkering op je rekening en stelt je dossier samen voor RVA.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04e9fb4cb3_0_84"/>
          <p:cNvSpPr txBox="1"/>
          <p:nvPr/>
        </p:nvSpPr>
        <p:spPr>
          <a:xfrm>
            <a:off x="2841125" y="4304575"/>
            <a:ext cx="2186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B5394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RVA</a:t>
            </a:r>
            <a:endParaRPr b="1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bepaalt of je recht hebt 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op inschakelingsuitkering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04e9fb4cb3_0_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4e9fb4cb3_0_14"/>
          <p:cNvSpPr txBox="1"/>
          <p:nvPr>
            <p:ph type="title"/>
          </p:nvPr>
        </p:nvSpPr>
        <p:spPr>
          <a:xfrm>
            <a:off x="130725" y="623275"/>
            <a:ext cx="17673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Inschrijven bij VDAB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Start beroeps-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inschakelingstijd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8" name="Google Shape;108;g204e9fb4cb3_0_14"/>
          <p:cNvPicPr preferRelativeResize="0"/>
          <p:nvPr/>
        </p:nvPicPr>
        <p:blipFill rotWithShape="1">
          <a:blip r:embed="rId3">
            <a:alphaModFix/>
          </a:blip>
          <a:srcRect b="0" l="24451" r="27735" t="0"/>
          <a:stretch/>
        </p:blipFill>
        <p:spPr>
          <a:xfrm>
            <a:off x="4586325" y="1836800"/>
            <a:ext cx="1827350" cy="20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04e9fb4cb3_0_14"/>
          <p:cNvPicPr preferRelativeResize="0"/>
          <p:nvPr/>
        </p:nvPicPr>
        <p:blipFill rotWithShape="1">
          <a:blip r:embed="rId4">
            <a:alphaModFix/>
          </a:blip>
          <a:srcRect b="0" l="-1060" r="27892" t="0"/>
          <a:stretch/>
        </p:blipFill>
        <p:spPr>
          <a:xfrm>
            <a:off x="6531125" y="1836800"/>
            <a:ext cx="1942075" cy="20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204e9fb4cb3_0_14"/>
          <p:cNvSpPr/>
          <p:nvPr/>
        </p:nvSpPr>
        <p:spPr>
          <a:xfrm rot="-5400000">
            <a:off x="3192013" y="581688"/>
            <a:ext cx="577250" cy="1872675"/>
          </a:xfrm>
          <a:prstGeom prst="flowChartOffpageConnector">
            <a:avLst/>
          </a:prstGeom>
          <a:solidFill>
            <a:srgbClr val="0044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04e9fb4cb3_0_14"/>
          <p:cNvPicPr preferRelativeResize="0"/>
          <p:nvPr/>
        </p:nvPicPr>
        <p:blipFill rotWithShape="1">
          <a:blip r:embed="rId5">
            <a:alphaModFix/>
          </a:blip>
          <a:srcRect b="4210" l="27341" r="22507" t="28316"/>
          <a:stretch/>
        </p:blipFill>
        <p:spPr>
          <a:xfrm>
            <a:off x="2526800" y="1865725"/>
            <a:ext cx="1942075" cy="1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04e9fb4cb3_0_14"/>
          <p:cNvSpPr txBox="1"/>
          <p:nvPr/>
        </p:nvSpPr>
        <p:spPr>
          <a:xfrm>
            <a:off x="2606050" y="1292300"/>
            <a:ext cx="14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Laatste schoolbel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04e9fb4cb3_0_14"/>
          <p:cNvSpPr/>
          <p:nvPr/>
        </p:nvSpPr>
        <p:spPr>
          <a:xfrm rot="-5400000">
            <a:off x="5211375" y="556063"/>
            <a:ext cx="577250" cy="1872675"/>
          </a:xfrm>
          <a:prstGeom prst="flowChartOffpageConnector">
            <a:avLst/>
          </a:prstGeom>
          <a:solidFill>
            <a:srgbClr val="0044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04e9fb4cb3_0_14"/>
          <p:cNvSpPr txBox="1"/>
          <p:nvPr/>
        </p:nvSpPr>
        <p:spPr>
          <a:xfrm>
            <a:off x="4625425" y="1266675"/>
            <a:ext cx="182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Eigen geld verdienen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04e9fb4cb3_0_14"/>
          <p:cNvSpPr/>
          <p:nvPr/>
        </p:nvSpPr>
        <p:spPr>
          <a:xfrm rot="-5400000">
            <a:off x="7198188" y="556063"/>
            <a:ext cx="577250" cy="1872675"/>
          </a:xfrm>
          <a:prstGeom prst="flowChartOffpageConnector">
            <a:avLst/>
          </a:prstGeom>
          <a:solidFill>
            <a:srgbClr val="00447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04e9fb4cb3_0_14">
            <a:hlinkClick r:id="rId7"/>
          </p:cNvPr>
          <p:cNvSpPr txBox="1"/>
          <p:nvPr/>
        </p:nvSpPr>
        <p:spPr>
          <a:xfrm>
            <a:off x="6612225" y="1266675"/>
            <a:ext cx="145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Eerste stappen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04e9fb4cb3_0_14">
            <a:hlinkClick r:id="rId8"/>
          </p:cNvPr>
          <p:cNvSpPr/>
          <p:nvPr/>
        </p:nvSpPr>
        <p:spPr>
          <a:xfrm rot="5400000">
            <a:off x="4170525" y="2020975"/>
            <a:ext cx="343800" cy="1491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g204e9fb4cb3_0_14"/>
          <p:cNvGrpSpPr/>
          <p:nvPr/>
        </p:nvGrpSpPr>
        <p:grpSpPr>
          <a:xfrm>
            <a:off x="2526800" y="159725"/>
            <a:ext cx="5946399" cy="643125"/>
            <a:chOff x="2526800" y="159725"/>
            <a:chExt cx="5946399" cy="643125"/>
          </a:xfrm>
        </p:grpSpPr>
        <p:pic>
          <p:nvPicPr>
            <p:cNvPr id="119" name="Google Shape;119;g204e9fb4cb3_0_14"/>
            <p:cNvPicPr preferRelativeResize="0"/>
            <p:nvPr/>
          </p:nvPicPr>
          <p:blipFill rotWithShape="1">
            <a:blip r:embed="rId9">
              <a:alphaModFix/>
            </a:blip>
            <a:srcRect b="0" l="0" r="81379" t="0"/>
            <a:stretch/>
          </p:blipFill>
          <p:spPr>
            <a:xfrm>
              <a:off x="2526800" y="159725"/>
              <a:ext cx="1645876" cy="6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204e9fb4cb3_0_14"/>
            <p:cNvPicPr preferRelativeResize="0"/>
            <p:nvPr/>
          </p:nvPicPr>
          <p:blipFill rotWithShape="1">
            <a:blip r:embed="rId9">
              <a:alphaModFix/>
            </a:blip>
            <a:srcRect b="0" l="34958" r="0" t="0"/>
            <a:stretch/>
          </p:blipFill>
          <p:spPr>
            <a:xfrm>
              <a:off x="4096475" y="159725"/>
              <a:ext cx="4376724" cy="64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g204e9fb4cb3_0_14">
            <a:hlinkClick r:id="rId10"/>
          </p:cNvPr>
          <p:cNvSpPr/>
          <p:nvPr/>
        </p:nvSpPr>
        <p:spPr>
          <a:xfrm rot="5400000">
            <a:off x="8176700" y="2020975"/>
            <a:ext cx="343800" cy="1491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04e9fb4cb3_0_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04e9fb4cb3_0_33"/>
          <p:cNvGrpSpPr/>
          <p:nvPr/>
        </p:nvGrpSpPr>
        <p:grpSpPr>
          <a:xfrm>
            <a:off x="6237625" y="2954425"/>
            <a:ext cx="1905000" cy="1885800"/>
            <a:chOff x="6237625" y="2954425"/>
            <a:chExt cx="1905000" cy="1885800"/>
          </a:xfrm>
        </p:grpSpPr>
        <p:sp>
          <p:nvSpPr>
            <p:cNvPr id="128" name="Google Shape;128;g204e9fb4cb3_0_33"/>
            <p:cNvSpPr/>
            <p:nvPr/>
          </p:nvSpPr>
          <p:spPr>
            <a:xfrm>
              <a:off x="6237625" y="2954425"/>
              <a:ext cx="1905000" cy="1885800"/>
            </a:xfrm>
            <a:prstGeom prst="flowChartAlternateProcess">
              <a:avLst/>
            </a:prstGeom>
            <a:solidFill>
              <a:srgbClr val="6666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g204e9fb4cb3_0_33"/>
            <p:cNvSpPr/>
            <p:nvPr/>
          </p:nvSpPr>
          <p:spPr>
            <a:xfrm>
              <a:off x="6568675" y="3353875"/>
              <a:ext cx="1242900" cy="1086900"/>
            </a:xfrm>
            <a:prstGeom prst="flowChartAlternateProcess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287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cxnSp>
          <p:nvCxnSpPr>
            <p:cNvPr id="130" name="Google Shape;130;g204e9fb4cb3_0_33"/>
            <p:cNvCxnSpPr/>
            <p:nvPr/>
          </p:nvCxnSpPr>
          <p:spPr>
            <a:xfrm>
              <a:off x="6549400" y="3822375"/>
              <a:ext cx="12537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1" name="Google Shape;131;g204e9fb4cb3_0_33"/>
            <p:cNvSpPr txBox="1"/>
            <p:nvPr/>
          </p:nvSpPr>
          <p:spPr>
            <a:xfrm>
              <a:off x="6643675" y="3814525"/>
              <a:ext cx="10929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en-US" sz="2600" u="none" cap="none" strike="noStrike">
                  <a:solidFill>
                    <a:srgbClr val="666666"/>
                  </a:solidFill>
                  <a:latin typeface="Lexend"/>
                  <a:ea typeface="Lexend"/>
                  <a:cs typeface="Lexend"/>
                  <a:sym typeface="Lexend"/>
                </a:rPr>
                <a:t>ASAP</a:t>
              </a:r>
              <a:endParaRPr b="0" i="0" sz="12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32" name="Google Shape;132;g204e9fb4cb3_0_33"/>
            <p:cNvSpPr/>
            <p:nvPr/>
          </p:nvSpPr>
          <p:spPr>
            <a:xfrm>
              <a:off x="6616825" y="3353875"/>
              <a:ext cx="1146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dk2"/>
                  </a:solidFill>
                  <a:latin typeface="Lexend"/>
                  <a:ea typeface="Lexend"/>
                  <a:cs typeface="Lexend"/>
                  <a:sym typeface="Lexend"/>
                </a:rPr>
                <a:t>Tijdens schooljaar</a:t>
              </a:r>
              <a:endParaRPr b="1" i="0" sz="1400" u="none" cap="none" strike="noStrike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33" name="Google Shape;133;g204e9fb4cb3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3650" y="317200"/>
            <a:ext cx="5171999" cy="1585925"/>
          </a:xfrm>
          <a:prstGeom prst="rect">
            <a:avLst/>
          </a:prstGeom>
          <a:noFill/>
          <a:ln>
            <a:noFill/>
          </a:ln>
          <a:effectLst>
            <a:outerShdw blurRad="757238" rotWithShape="0" algn="bl" dir="5400000" dist="19050">
              <a:srgbClr val="000000">
                <a:alpha val="49803"/>
              </a:srgbClr>
            </a:outerShdw>
            <a:reflection blurRad="0" dir="5400000" dist="38100" endA="0" endPos="3000" fadeDir="5400012" kx="0" rotWithShape="0" algn="bl" stA="70000" stPos="0" sy="-100000" ky="0"/>
          </a:effectLst>
        </p:spPr>
      </p:pic>
      <p:sp>
        <p:nvSpPr>
          <p:cNvPr id="134" name="Google Shape;134;g204e9fb4cb3_0_33"/>
          <p:cNvSpPr txBox="1"/>
          <p:nvPr>
            <p:ph type="title"/>
          </p:nvPr>
        </p:nvSpPr>
        <p:spPr>
          <a:xfrm>
            <a:off x="104625" y="623275"/>
            <a:ext cx="17937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Inschrijven bij VDAB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Wanneer?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5" name="Google Shape;135;g204e9fb4cb3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2200" y="2944825"/>
            <a:ext cx="1905000" cy="190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g204e9fb4cb3_0_33"/>
          <p:cNvGrpSpPr/>
          <p:nvPr/>
        </p:nvGrpSpPr>
        <p:grpSpPr>
          <a:xfrm>
            <a:off x="3456361" y="721147"/>
            <a:ext cx="2239271" cy="2726827"/>
            <a:chOff x="3456361" y="721147"/>
            <a:chExt cx="2239271" cy="2726827"/>
          </a:xfrm>
        </p:grpSpPr>
        <p:sp>
          <p:nvSpPr>
            <p:cNvPr id="137" name="Google Shape;137;g204e9fb4cb3_0_33"/>
            <p:cNvSpPr/>
            <p:nvPr/>
          </p:nvSpPr>
          <p:spPr>
            <a:xfrm rot="2258673">
              <a:off x="3874477" y="1757831"/>
              <a:ext cx="758889" cy="1627839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9144" lvl="0" marL="914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204e9fb4cb3_0_33"/>
            <p:cNvSpPr txBox="1"/>
            <p:nvPr/>
          </p:nvSpPr>
          <p:spPr>
            <a:xfrm rot="-3152664">
              <a:off x="3262010" y="1765645"/>
              <a:ext cx="2829088" cy="40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School einde juni</a:t>
              </a:r>
              <a:endParaRPr b="1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g204e9fb4cb3_0_33"/>
          <p:cNvGrpSpPr/>
          <p:nvPr/>
        </p:nvGrpSpPr>
        <p:grpSpPr>
          <a:xfrm>
            <a:off x="5713946" y="1712574"/>
            <a:ext cx="2324911" cy="2471213"/>
            <a:chOff x="5713946" y="1712574"/>
            <a:chExt cx="2324911" cy="2471213"/>
          </a:xfrm>
        </p:grpSpPr>
        <p:sp>
          <p:nvSpPr>
            <p:cNvPr id="140" name="Google Shape;140;g204e9fb4cb3_0_33"/>
            <p:cNvSpPr/>
            <p:nvPr/>
          </p:nvSpPr>
          <p:spPr>
            <a:xfrm rot="-2513475">
              <a:off x="6160425" y="1757903"/>
              <a:ext cx="758852" cy="1627796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chemeClr val="lt2"/>
            </a:solidFill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9144" lvl="0" marL="9144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04e9fb4cb3_0_33"/>
            <p:cNvSpPr txBox="1"/>
            <p:nvPr/>
          </p:nvSpPr>
          <p:spPr>
            <a:xfrm rot="2889303">
              <a:off x="5531599" y="2796393"/>
              <a:ext cx="2829038" cy="400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School einde later</a:t>
              </a:r>
              <a:endParaRPr b="1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g204e9fb4cb3_0_33"/>
          <p:cNvSpPr txBox="1"/>
          <p:nvPr/>
        </p:nvSpPr>
        <p:spPr>
          <a:xfrm>
            <a:off x="8842525" y="390692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04e9fb4cb3_0_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4e9fb4cb3_0_56"/>
          <p:cNvSpPr txBox="1"/>
          <p:nvPr>
            <p:ph type="title"/>
          </p:nvPr>
        </p:nvSpPr>
        <p:spPr>
          <a:xfrm>
            <a:off x="104625" y="623275"/>
            <a:ext cx="179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Inschrijven bij VDAB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Hoe? 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49" name="Google Shape;149;g204e9fb4cb3_0_56"/>
          <p:cNvGrpSpPr/>
          <p:nvPr/>
        </p:nvGrpSpPr>
        <p:grpSpPr>
          <a:xfrm>
            <a:off x="5665950" y="1860233"/>
            <a:ext cx="3124200" cy="2545161"/>
            <a:chOff x="5665950" y="1912022"/>
            <a:chExt cx="3124200" cy="2493300"/>
          </a:xfrm>
        </p:grpSpPr>
        <p:sp>
          <p:nvSpPr>
            <p:cNvPr id="150" name="Google Shape;150;g204e9fb4cb3_0_56"/>
            <p:cNvSpPr/>
            <p:nvPr/>
          </p:nvSpPr>
          <p:spPr>
            <a:xfrm rot="10800000">
              <a:off x="5665950" y="1912022"/>
              <a:ext cx="3124200" cy="24933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g204e9fb4cb3_0_56"/>
            <p:cNvPicPr preferRelativeResize="0"/>
            <p:nvPr/>
          </p:nvPicPr>
          <p:blipFill rotWithShape="1">
            <a:blip r:embed="rId3">
              <a:alphaModFix/>
            </a:blip>
            <a:srcRect b="15903" l="10261" r="10253" t="10739"/>
            <a:stretch/>
          </p:blipFill>
          <p:spPr>
            <a:xfrm>
              <a:off x="5759423" y="2054548"/>
              <a:ext cx="529520" cy="50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g204e9fb4cb3_0_56"/>
            <p:cNvSpPr txBox="1"/>
            <p:nvPr/>
          </p:nvSpPr>
          <p:spPr>
            <a:xfrm>
              <a:off x="6288950" y="2093063"/>
              <a:ext cx="21861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B5394"/>
                  </a:solidFill>
                  <a:latin typeface="Lexend"/>
                  <a:ea typeface="Lexend"/>
                  <a:cs typeface="Lexend"/>
                  <a:sym typeface="Lexend"/>
                </a:rPr>
                <a:t>0800 30 700</a:t>
              </a:r>
              <a:endParaRPr b="0" i="0" sz="1800" u="none" cap="none" strike="noStrike">
                <a:solidFill>
                  <a:srgbClr val="0B5394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153" name="Google Shape;153;g204e9fb4cb3_0_56"/>
          <p:cNvPicPr preferRelativeResize="0"/>
          <p:nvPr/>
        </p:nvPicPr>
        <p:blipFill rotWithShape="1">
          <a:blip r:embed="rId4">
            <a:alphaModFix/>
          </a:blip>
          <a:srcRect b="21794" l="10008" r="67796" t="0"/>
          <a:stretch/>
        </p:blipFill>
        <p:spPr>
          <a:xfrm>
            <a:off x="2759625" y="3224725"/>
            <a:ext cx="332175" cy="4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04e9fb4cb3_0_56"/>
          <p:cNvSpPr/>
          <p:nvPr/>
        </p:nvSpPr>
        <p:spPr>
          <a:xfrm>
            <a:off x="2541750" y="1528050"/>
            <a:ext cx="3161100" cy="42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5394"/>
                </a:solidFill>
                <a:latin typeface="Lexend"/>
                <a:ea typeface="Lexend"/>
                <a:cs typeface="Lexend"/>
                <a:sym typeface="Lexend"/>
              </a:rPr>
              <a:t>Zelf</a:t>
            </a:r>
            <a:endParaRPr b="1" i="0" sz="1800" u="none" cap="none" strike="noStrike">
              <a:solidFill>
                <a:srgbClr val="0B539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5" name="Google Shape;155;g204e9fb4cb3_0_56"/>
          <p:cNvSpPr/>
          <p:nvPr/>
        </p:nvSpPr>
        <p:spPr>
          <a:xfrm>
            <a:off x="2541750" y="943050"/>
            <a:ext cx="6248400" cy="58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B5394"/>
                </a:solidFill>
                <a:latin typeface="Lexend"/>
                <a:ea typeface="Lexend"/>
                <a:cs typeface="Lexend"/>
                <a:sym typeface="Lexend"/>
              </a:rPr>
              <a:t>Inschrijven doe je zo</a:t>
            </a:r>
            <a:endParaRPr b="1" i="0" sz="1900" u="none" cap="none" strike="noStrike">
              <a:solidFill>
                <a:srgbClr val="0B539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g204e9fb4cb3_0_56"/>
          <p:cNvSpPr/>
          <p:nvPr/>
        </p:nvSpPr>
        <p:spPr>
          <a:xfrm>
            <a:off x="5665950" y="1528050"/>
            <a:ext cx="3124200" cy="38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Servicelijn</a:t>
            </a:r>
            <a:endParaRPr b="1" i="0" sz="16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204e9fb4cb3_0_5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4150" y="3224725"/>
            <a:ext cx="352425" cy="34290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g204e9fb4cb3_0_56"/>
          <p:cNvSpPr/>
          <p:nvPr/>
        </p:nvSpPr>
        <p:spPr>
          <a:xfrm rot="10800000">
            <a:off x="2541750" y="1912022"/>
            <a:ext cx="3124200" cy="2493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B539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9" name="Google Shape;159;g204e9fb4cb3_0_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204e9fb4cb3_0_56"/>
          <p:cNvSpPr txBox="1"/>
          <p:nvPr/>
        </p:nvSpPr>
        <p:spPr>
          <a:xfrm>
            <a:off x="2541750" y="2093075"/>
            <a:ext cx="292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5394"/>
                </a:solidFill>
                <a:uFill>
                  <a:noFill/>
                </a:uFill>
                <a:latin typeface="Lexend"/>
                <a:ea typeface="Lexend"/>
                <a:cs typeface="Lexend"/>
                <a:sym typeface="Lexen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https://www.vdab.be</a:t>
            </a:r>
            <a:endParaRPr b="0" i="0" sz="1800" u="none" cap="none" strike="noStrike">
              <a:solidFill>
                <a:srgbClr val="0B539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g204e9fb4cb3_0_56"/>
          <p:cNvSpPr txBox="1"/>
          <p:nvPr/>
        </p:nvSpPr>
        <p:spPr>
          <a:xfrm>
            <a:off x="2561975" y="2566275"/>
            <a:ext cx="324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B5394"/>
                </a:solidFill>
                <a:latin typeface="Lexend"/>
                <a:ea typeface="Lexend"/>
                <a:cs typeface="Lexend"/>
                <a:sym typeface="Lexend"/>
              </a:rPr>
              <a:t>Maak een account aan</a:t>
            </a:r>
            <a:endParaRPr b="0" i="0" sz="1800" u="none" cap="none" strike="noStrike">
              <a:solidFill>
                <a:srgbClr val="004475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" name="Google Shape;162;g204e9fb4cb3_0_56">
            <a:hlinkClick r:id="rId8"/>
          </p:cNvPr>
          <p:cNvSpPr/>
          <p:nvPr/>
        </p:nvSpPr>
        <p:spPr>
          <a:xfrm>
            <a:off x="2759625" y="3119788"/>
            <a:ext cx="1703700" cy="5388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1800" u="none" cap="none" strike="noStrike">
                <a:solidFill>
                  <a:srgbClr val="0B5394"/>
                </a:solidFill>
                <a:latin typeface="Lexend"/>
                <a:ea typeface="Lexend"/>
                <a:cs typeface="Lexend"/>
                <a:sym typeface="Lexend"/>
              </a:rPr>
              <a:t>Log in</a:t>
            </a:r>
            <a:endParaRPr b="0" i="0" sz="1800" u="none" cap="none" strike="noStrike">
              <a:solidFill>
                <a:srgbClr val="0B539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3" name="Google Shape;163;g204e9fb4cb3_0_5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86075" y="3208225"/>
            <a:ext cx="333375" cy="361950"/>
          </a:xfrm>
          <a:prstGeom prst="rect">
            <a:avLst/>
          </a:prstGeom>
          <a:noFill/>
          <a:ln cap="flat" cmpd="sng" w="381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4e9fb4cb3_0_126"/>
          <p:cNvSpPr txBox="1"/>
          <p:nvPr>
            <p:ph idx="1" type="body"/>
          </p:nvPr>
        </p:nvSpPr>
        <p:spPr>
          <a:xfrm>
            <a:off x="2322125" y="623275"/>
            <a:ext cx="6563400" cy="4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B5394"/>
                </a:solidFill>
              </a:rPr>
              <a:t>WAT IS </a:t>
            </a:r>
            <a:r>
              <a:rPr b="1" lang="en-US">
                <a:solidFill>
                  <a:srgbClr val="0B5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BEROEPSINSCHAKELINGSTIJD</a:t>
            </a:r>
            <a:r>
              <a:rPr b="1" lang="en-US">
                <a:solidFill>
                  <a:srgbClr val="0B5394"/>
                </a:solidFill>
              </a:rPr>
              <a:t>? 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0B5394"/>
                </a:solidFill>
              </a:rPr>
              <a:t>= Wachttijd!  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rgbClr val="0B5394"/>
                </a:solidFill>
              </a:rPr>
              <a:t>WIE?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-US">
                <a:solidFill>
                  <a:srgbClr val="0B5394"/>
                </a:solidFill>
              </a:rPr>
              <a:t>Schoolverlater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-US">
                <a:solidFill>
                  <a:srgbClr val="0B5394"/>
                </a:solidFill>
              </a:rPr>
              <a:t>jonger dan 25 jaar </a:t>
            </a:r>
            <a:endParaRPr>
              <a:solidFill>
                <a:srgbClr val="0B5394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Char char="●"/>
            </a:pPr>
            <a:r>
              <a:rPr lang="en-US">
                <a:solidFill>
                  <a:srgbClr val="0B5394"/>
                </a:solidFill>
              </a:rPr>
              <a:t>&lt; 1 jaar werkervaring</a:t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69" name="Google Shape;169;g204e9fb4cb3_0_126"/>
          <p:cNvSpPr txBox="1"/>
          <p:nvPr>
            <p:ph type="title"/>
          </p:nvPr>
        </p:nvSpPr>
        <p:spPr>
          <a:xfrm>
            <a:off x="141450" y="623275"/>
            <a:ext cx="17568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/>
              <a:t>Beroeps- inschakelingstijd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0" name="Google Shape;170;g204e9fb4cb3_0_126">
            <a:hlinkClick r:id="rId4"/>
          </p:cNvPr>
          <p:cNvSpPr/>
          <p:nvPr/>
        </p:nvSpPr>
        <p:spPr>
          <a:xfrm rot="5400000">
            <a:off x="2075675" y="776775"/>
            <a:ext cx="343800" cy="1491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204e9fb4cb3_0_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1600" y="1305400"/>
            <a:ext cx="3375200" cy="337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04e9fb4cb3_0_1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04e9fb4cb3_0_148"/>
          <p:cNvSpPr txBox="1"/>
          <p:nvPr>
            <p:ph type="title"/>
          </p:nvPr>
        </p:nvSpPr>
        <p:spPr>
          <a:xfrm>
            <a:off x="141450" y="623275"/>
            <a:ext cx="17568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Beroeps- inschakelingstijd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8" name="Google Shape;178;g204e9fb4cb3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8017" y="1672192"/>
            <a:ext cx="1966275" cy="13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04e9fb4cb3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6825" y="1538087"/>
            <a:ext cx="1832050" cy="157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g204e9fb4cb3_0_148"/>
          <p:cNvGrpSpPr/>
          <p:nvPr/>
        </p:nvGrpSpPr>
        <p:grpSpPr>
          <a:xfrm>
            <a:off x="2370300" y="643443"/>
            <a:ext cx="7006875" cy="2513432"/>
            <a:chOff x="2370300" y="1634025"/>
            <a:chExt cx="7006875" cy="2914800"/>
          </a:xfrm>
        </p:grpSpPr>
        <p:sp>
          <p:nvSpPr>
            <p:cNvPr id="181" name="Google Shape;181;g204e9fb4cb3_0_148"/>
            <p:cNvSpPr/>
            <p:nvPr/>
          </p:nvSpPr>
          <p:spPr>
            <a:xfrm>
              <a:off x="2370300" y="1634025"/>
              <a:ext cx="2201700" cy="29148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04e9fb4cb3_0_148"/>
            <p:cNvSpPr/>
            <p:nvPr/>
          </p:nvSpPr>
          <p:spPr>
            <a:xfrm>
              <a:off x="4572000" y="1634025"/>
              <a:ext cx="2201700" cy="29148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204e9fb4cb3_0_148"/>
            <p:cNvSpPr/>
            <p:nvPr/>
          </p:nvSpPr>
          <p:spPr>
            <a:xfrm>
              <a:off x="6773700" y="1634025"/>
              <a:ext cx="2201700" cy="2914800"/>
            </a:xfrm>
            <a:prstGeom prst="rect">
              <a:avLst/>
            </a:prstGeom>
            <a:noFill/>
            <a:ln cap="flat" cmpd="sng" w="9525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204e9fb4cb3_0_148"/>
            <p:cNvSpPr txBox="1"/>
            <p:nvPr/>
          </p:nvSpPr>
          <p:spPr>
            <a:xfrm>
              <a:off x="4622700" y="1645900"/>
              <a:ext cx="21003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Hoe lang? </a:t>
              </a:r>
              <a:endParaRPr b="0" i="0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g204e9fb4cb3_0_148"/>
            <p:cNvSpPr txBox="1"/>
            <p:nvPr/>
          </p:nvSpPr>
          <p:spPr>
            <a:xfrm>
              <a:off x="6632475" y="1645900"/>
              <a:ext cx="27447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228600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Hoe doe je dat?</a:t>
              </a:r>
              <a:r>
                <a:rPr b="0" i="0" lang="en-US" sz="1800" u="none" cap="none" strike="noStrike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b="0" i="0" sz="1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g204e9fb4cb3_0_148"/>
            <p:cNvSpPr txBox="1"/>
            <p:nvPr/>
          </p:nvSpPr>
          <p:spPr>
            <a:xfrm>
              <a:off x="2370300" y="1665600"/>
              <a:ext cx="25074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Waarom?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7" name="Google Shape;187;g204e9fb4cb3_0_148"/>
            <p:cNvCxnSpPr/>
            <p:nvPr/>
          </p:nvCxnSpPr>
          <p:spPr>
            <a:xfrm flipH="1" rot="10800000">
              <a:off x="2381000" y="2096200"/>
              <a:ext cx="6589800" cy="10500"/>
            </a:xfrm>
            <a:prstGeom prst="straightConnector1">
              <a:avLst/>
            </a:prstGeom>
            <a:noFill/>
            <a:ln cap="flat" cmpd="sng" w="19050">
              <a:solidFill>
                <a:srgbClr val="0B539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8" name="Google Shape;188;g204e9fb4cb3_0_148"/>
          <p:cNvSpPr txBox="1"/>
          <p:nvPr/>
        </p:nvSpPr>
        <p:spPr>
          <a:xfrm>
            <a:off x="2370300" y="1135500"/>
            <a:ext cx="220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Opbouwen van rechten</a:t>
            </a:r>
            <a:r>
              <a:rPr b="0" i="0" lang="en-US" sz="18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04e9fb4cb3_0_148"/>
          <p:cNvSpPr txBox="1"/>
          <p:nvPr/>
        </p:nvSpPr>
        <p:spPr>
          <a:xfrm>
            <a:off x="4620725" y="1150800"/>
            <a:ext cx="196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310 kalenderdagen (+/- 1 jaar)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04e9fb4cb3_0_148"/>
          <p:cNvSpPr txBox="1"/>
          <p:nvPr/>
        </p:nvSpPr>
        <p:spPr>
          <a:xfrm>
            <a:off x="6773700" y="1135500"/>
            <a:ext cx="2201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Inschrijven VDAB</a:t>
            </a:r>
            <a:endParaRPr b="0" i="0" sz="1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Plichten nakomen</a:t>
            </a:r>
            <a:endParaRPr b="0" i="0" sz="1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Calibri"/>
              <a:buAutoNum type="arabicPeriod"/>
            </a:pPr>
            <a:r>
              <a:rPr b="0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positieve evaluaties ontvangen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04e9fb4cb3_0_148"/>
          <p:cNvSpPr txBox="1"/>
          <p:nvPr/>
        </p:nvSpPr>
        <p:spPr>
          <a:xfrm>
            <a:off x="2370300" y="3167550"/>
            <a:ext cx="66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04e9fb4cb3_0_148"/>
          <p:cNvSpPr txBox="1"/>
          <p:nvPr/>
        </p:nvSpPr>
        <p:spPr>
          <a:xfrm>
            <a:off x="2381000" y="3156825"/>
            <a:ext cx="66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04e9fb4cb3_0_148"/>
          <p:cNvSpPr txBox="1"/>
          <p:nvPr/>
        </p:nvSpPr>
        <p:spPr>
          <a:xfrm>
            <a:off x="2381000" y="3178250"/>
            <a:ext cx="6605100" cy="9234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Resultaat?</a:t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Werk of recht aanvragen </a:t>
            </a:r>
            <a:r>
              <a:rPr b="1" i="0" lang="en-US" sz="16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beroepsinschakelingsuitkering</a:t>
            </a:r>
            <a:endParaRPr b="1" i="0" sz="16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04e9fb4cb3_0_1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7ae5b30ad_0_0"/>
          <p:cNvSpPr txBox="1"/>
          <p:nvPr>
            <p:ph type="title"/>
          </p:nvPr>
        </p:nvSpPr>
        <p:spPr>
          <a:xfrm>
            <a:off x="104625" y="623275"/>
            <a:ext cx="17934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/>
              <a:t>Hoe werkt de jobdatabank van VDAB</a:t>
            </a:r>
            <a:endParaRPr b="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</p:txBody>
      </p:sp>
      <p:sp>
        <p:nvSpPr>
          <p:cNvPr id="200" name="Google Shape;200;g217ae5b30ad_0_0"/>
          <p:cNvSpPr txBox="1"/>
          <p:nvPr>
            <p:ph idx="1" type="body"/>
          </p:nvPr>
        </p:nvSpPr>
        <p:spPr>
          <a:xfrm>
            <a:off x="2322125" y="623275"/>
            <a:ext cx="6324000" cy="30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Bewaarde vacatures en sollicitaties </a:t>
            </a:r>
            <a:r>
              <a:rPr b="1" lang="en-US" u="sng">
                <a:solidFill>
                  <a:schemeClr val="accent5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filmpje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1" name="Google Shape;201;g217ae5b30ad_0_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g217ae5b30a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2651" y="1581413"/>
            <a:ext cx="2439950" cy="1980664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Celeste Deforche</dc:creator>
</cp:coreProperties>
</file>