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34" r:id="rId2"/>
    <p:sldId id="607" r:id="rId3"/>
    <p:sldId id="460" r:id="rId4"/>
    <p:sldId id="556" r:id="rId5"/>
    <p:sldId id="557" r:id="rId6"/>
    <p:sldId id="419" r:id="rId7"/>
    <p:sldId id="418" r:id="rId8"/>
    <p:sldId id="420" r:id="rId9"/>
    <p:sldId id="422" r:id="rId10"/>
    <p:sldId id="430" r:id="rId11"/>
    <p:sldId id="549" r:id="rId12"/>
    <p:sldId id="431" r:id="rId13"/>
    <p:sldId id="432" r:id="rId14"/>
    <p:sldId id="433" r:id="rId15"/>
    <p:sldId id="434" r:id="rId16"/>
    <p:sldId id="435" r:id="rId17"/>
    <p:sldId id="439" r:id="rId18"/>
    <p:sldId id="345" r:id="rId19"/>
    <p:sldId id="378" r:id="rId20"/>
    <p:sldId id="282" r:id="rId21"/>
    <p:sldId id="565" r:id="rId22"/>
    <p:sldId id="735" r:id="rId2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1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4E668-6210-80E8-ECE5-56187F4EB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9553C2-2E1C-6D82-718F-B97421568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AFBBDE-F297-7A2F-A0DE-EEC4760EA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38106B-335F-FF86-F439-B480C56B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803DA4-2376-26B9-5907-CBC4067F2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842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346FC-C180-2ED8-EA05-77C1BD570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E36B5D5-7E74-29BE-F356-359D6517B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3724D1-0816-6E43-D63F-153CBC10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F22B59-0375-2344-181B-E5D4620F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4D7799-4707-EA50-A249-B70FC0F54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7865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9A3786D-5F80-2176-3EAF-4C9FB80A6B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E98C29-9B2D-46ED-E774-C3C61C155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3DEB37-6DFE-F853-F1FA-11E5C064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FAFB7F-DD01-42F4-8754-BDEAABDF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06C5D3-C769-5B40-1B1B-A65BD5FD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478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3535E-BFC7-0761-FBBA-EBC4F501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C23A12-038A-8736-DB2D-C5EA2D72B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813A8E-9547-E23B-FD49-5AB6191D6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FE87ED-5688-BEC3-E8A0-C6BFF0518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A42138-C3CC-634F-5D42-5FBDE3C1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9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F08E6-2EF1-FC93-C5FD-EF1B51191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9FD5C6-69C2-59E0-2E66-5842412DB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82BBE3-9918-A0CD-ED0A-76E68C5E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06502C-938E-B86C-A6DA-BFC52FFC1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A75575-071E-B140-AA6F-F1B10C70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790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44F49-9983-6E1C-ECB9-4B77E037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1035CA-D27A-AF16-C7CB-C2CD5125E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37DE553-BC96-EE0D-50E5-2FEF00DFD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75018B-6971-9BD8-1740-76B0CE51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834D95-3FE2-16C2-A94F-E235FCF8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6A235A5-EC8D-5AC0-1CA0-63C18B21C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833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EA5C4-F152-BB39-D93F-4984C572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5CF4E6-941C-4789-8F73-A97B83680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68114D-E5DE-4691-6B37-5DEF4B999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F19E37C-0A2F-2F50-18D6-19779FEEE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D187396-D97F-D4F2-0A20-A02EEC60D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E16F469-31E4-F2E8-B1E2-597CF38C0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BA80889-3A61-6383-59D9-2C92948F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A305824-DE6B-CC4E-385A-08092AE3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601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00286C-7213-FAF3-FAAC-E30E6C15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1A4F975-E2C0-C088-B0AC-62313BE3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EE639D2-E09F-3538-8665-E687F1631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411B47D-3456-3CCC-1BD4-EB3EC55F8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277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6D10A6-4245-3B2A-9F2F-26AB89B9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E21B7AC-0CF3-7876-7698-1C71549A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7821D8-E711-8EBF-8C7E-E58FB476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494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F94505-B29F-5D3C-669D-E2AF497D7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0D8C36-8A08-30C9-79B1-13CE430AE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47FF46-E7AE-BA96-6A62-F08AA5148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140D3A-F19B-FE23-E74C-E0001514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93715F5-E382-F21F-4750-7A9E3EAE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E9CAB5C-A287-B85C-A46E-A1472E33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91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C737C-AC91-0F14-6191-1A3BEFE6D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14E8EFB-03E5-541E-D649-3D146B0B0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158709-98E6-7F10-700D-958FD5F22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DA0CC5-0BB4-A291-1DFE-E8ABE66CD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204B13-176A-4A94-EA4D-A613DDC6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11AE2BB-FB3F-B829-0F3C-030D63C9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2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724133A-8FDC-262E-90D4-67B5293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C057BA-2BB1-18E2-167C-6575AD177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9FF2F1-8973-D980-2D90-1BE382F1C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58E5E-DB95-4154-814F-63B08877AE30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03248D-9329-229B-94FE-887187ED8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4EA4A8-CEE5-C0BF-36D5-A70DEAADF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1E213-C86B-4F34-A1AA-48D73900EE3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581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svg"/><Relationship Id="rId7" Type="http://schemas.openxmlformats.org/officeDocument/2006/relationships/image" Target="../media/image1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9.svg"/><Relationship Id="rId5" Type="http://schemas.openxmlformats.org/officeDocument/2006/relationships/image" Target="../media/image45.sv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8.svg"/><Relationship Id="rId7" Type="http://schemas.openxmlformats.org/officeDocument/2006/relationships/image" Target="../media/image4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18" Type="http://schemas.openxmlformats.org/officeDocument/2006/relationships/image" Target="../media/image84.png"/><Relationship Id="rId3" Type="http://schemas.openxmlformats.org/officeDocument/2006/relationships/image" Target="../media/image70.svg"/><Relationship Id="rId21" Type="http://schemas.openxmlformats.org/officeDocument/2006/relationships/image" Target="../media/image87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17" Type="http://schemas.openxmlformats.org/officeDocument/2006/relationships/image" Target="../media/image83.svg"/><Relationship Id="rId25" Type="http://schemas.openxmlformats.org/officeDocument/2006/relationships/image" Target="../media/image91.svg"/><Relationship Id="rId2" Type="http://schemas.openxmlformats.org/officeDocument/2006/relationships/image" Target="../media/image69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24" Type="http://schemas.openxmlformats.org/officeDocument/2006/relationships/image" Target="../media/image90.pn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23" Type="http://schemas.openxmlformats.org/officeDocument/2006/relationships/image" Target="../media/image89.svg"/><Relationship Id="rId10" Type="http://schemas.openxmlformats.org/officeDocument/2006/relationships/image" Target="../media/image76.png"/><Relationship Id="rId19" Type="http://schemas.openxmlformats.org/officeDocument/2006/relationships/image" Target="../media/image85.svg"/><Relationship Id="rId4" Type="http://schemas.openxmlformats.org/officeDocument/2006/relationships/image" Target="../media/image1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svg"/><Relationship Id="rId7" Type="http://schemas.openxmlformats.org/officeDocument/2006/relationships/image" Target="../media/image9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10.png"/><Relationship Id="rId9" Type="http://schemas.openxmlformats.org/officeDocument/2006/relationships/image" Target="../media/image9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svg"/><Relationship Id="rId18" Type="http://schemas.openxmlformats.org/officeDocument/2006/relationships/image" Target="../media/image88.png"/><Relationship Id="rId26" Type="http://schemas.openxmlformats.org/officeDocument/2006/relationships/image" Target="../media/image120.png"/><Relationship Id="rId3" Type="http://schemas.openxmlformats.org/officeDocument/2006/relationships/image" Target="../media/image99.svg"/><Relationship Id="rId21" Type="http://schemas.openxmlformats.org/officeDocument/2006/relationships/image" Target="../media/image115.svg"/><Relationship Id="rId7" Type="http://schemas.openxmlformats.org/officeDocument/2006/relationships/image" Target="../media/image103.svg"/><Relationship Id="rId12" Type="http://schemas.openxmlformats.org/officeDocument/2006/relationships/image" Target="../media/image108.png"/><Relationship Id="rId17" Type="http://schemas.openxmlformats.org/officeDocument/2006/relationships/image" Target="../media/image113.svg"/><Relationship Id="rId25" Type="http://schemas.openxmlformats.org/officeDocument/2006/relationships/image" Target="../media/image119.svg"/><Relationship Id="rId33" Type="http://schemas.openxmlformats.org/officeDocument/2006/relationships/image" Target="../media/image127.sv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image" Target="../media/image90.png"/><Relationship Id="rId29" Type="http://schemas.openxmlformats.org/officeDocument/2006/relationships/image" Target="../media/image12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24" Type="http://schemas.openxmlformats.org/officeDocument/2006/relationships/image" Target="../media/image118.png"/><Relationship Id="rId32" Type="http://schemas.openxmlformats.org/officeDocument/2006/relationships/image" Target="../media/image126.png"/><Relationship Id="rId5" Type="http://schemas.openxmlformats.org/officeDocument/2006/relationships/image" Target="../media/image101.svg"/><Relationship Id="rId15" Type="http://schemas.openxmlformats.org/officeDocument/2006/relationships/image" Target="../media/image111.svg"/><Relationship Id="rId23" Type="http://schemas.openxmlformats.org/officeDocument/2006/relationships/image" Target="../media/image117.sv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4.svg"/><Relationship Id="rId31" Type="http://schemas.openxmlformats.org/officeDocument/2006/relationships/image" Target="../media/image125.sv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10.png"/><Relationship Id="rId22" Type="http://schemas.openxmlformats.org/officeDocument/2006/relationships/image" Target="../media/image116.png"/><Relationship Id="rId27" Type="http://schemas.openxmlformats.org/officeDocument/2006/relationships/image" Target="../media/image121.sv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8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1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8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1.svg"/><Relationship Id="rId5" Type="http://schemas.openxmlformats.org/officeDocument/2006/relationships/image" Target="../media/image11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AA90022-2158-48B8-8600-0A21320E0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9" r="12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621848-1E1F-4CE1-9BF1-BDD25AB62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85951"/>
            <a:ext cx="11430000" cy="4593525"/>
          </a:xfrm>
        </p:spPr>
        <p:txBody>
          <a:bodyPr>
            <a:normAutofit/>
          </a:bodyPr>
          <a:lstStyle/>
          <a:p>
            <a:pPr algn="ctr"/>
            <a:r>
              <a:rPr lang="nl-BE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21000"/>
                    </a:prstClr>
                  </a:outerShdw>
                </a:effectLst>
              </a:rPr>
              <a:t>Prijszetting </a:t>
            </a:r>
            <a:br>
              <a:rPr lang="nl-BE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21000"/>
                    </a:prstClr>
                  </a:outerShdw>
                </a:effectLst>
              </a:rPr>
            </a:br>
            <a:r>
              <a:rPr lang="nl-BE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21000"/>
                    </a:prstClr>
                  </a:outerShdw>
                </a:effectLst>
              </a:rPr>
              <a:t>voor kappers</a:t>
            </a:r>
            <a:endParaRPr lang="nl-BE" sz="2000" b="1" cap="none" dirty="0">
              <a:solidFill>
                <a:schemeClr val="bg1"/>
              </a:solidFill>
            </a:endParaRPr>
          </a:p>
        </p:txBody>
      </p:sp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F0A709BC-89C7-EEEF-D60C-B3298F30E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41" y="1507427"/>
            <a:ext cx="876918" cy="105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74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8FAA8-1FFF-49A5-9535-6178D94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2. Indirecte kosten volgens tijd</a:t>
            </a:r>
          </a:p>
        </p:txBody>
      </p:sp>
      <p:pic>
        <p:nvPicPr>
          <p:cNvPr id="4" name="Graphic 3" descr="Man">
            <a:extLst>
              <a:ext uri="{FF2B5EF4-FFF2-40B4-BE49-F238E27FC236}">
                <a16:creationId xmlns:a16="http://schemas.microsoft.com/office/drawing/2014/main" id="{A9401D22-8325-4C0B-94CA-AA3A6C96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8546" y="2147194"/>
            <a:ext cx="1462539" cy="1462539"/>
          </a:xfrm>
          <a:prstGeom prst="rect">
            <a:avLst/>
          </a:prstGeom>
        </p:spPr>
      </p:pic>
      <p:pic>
        <p:nvPicPr>
          <p:cNvPr id="12" name="Graphic 11" descr="Stopwatch">
            <a:extLst>
              <a:ext uri="{FF2B5EF4-FFF2-40B4-BE49-F238E27FC236}">
                <a16:creationId xmlns:a16="http://schemas.microsoft.com/office/drawing/2014/main" id="{DD96DADB-6A0A-4568-8C5A-72CC646FA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5281" y="2147194"/>
            <a:ext cx="1462539" cy="1462539"/>
          </a:xfrm>
          <a:prstGeom prst="rect">
            <a:avLst/>
          </a:prstGeom>
        </p:spPr>
      </p:pic>
      <p:pic>
        <p:nvPicPr>
          <p:cNvPr id="20" name="Graphic 19" descr="Munten">
            <a:extLst>
              <a:ext uri="{FF2B5EF4-FFF2-40B4-BE49-F238E27FC236}">
                <a16:creationId xmlns:a16="http://schemas.microsoft.com/office/drawing/2014/main" id="{AB5A003E-1BB1-4861-AD34-8D1B134A39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4204" y="2802675"/>
            <a:ext cx="914400" cy="914400"/>
          </a:xfrm>
          <a:prstGeom prst="rect">
            <a:avLst/>
          </a:prstGeom>
        </p:spPr>
      </p:pic>
      <p:pic>
        <p:nvPicPr>
          <p:cNvPr id="39" name="Graphic 38" descr="Geld">
            <a:extLst>
              <a:ext uri="{FF2B5EF4-FFF2-40B4-BE49-F238E27FC236}">
                <a16:creationId xmlns:a16="http://schemas.microsoft.com/office/drawing/2014/main" id="{5214F41C-1BAC-4E52-B91D-7DC2E017D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15205" y="2802675"/>
            <a:ext cx="914400" cy="914400"/>
          </a:xfrm>
          <a:prstGeom prst="rect">
            <a:avLst/>
          </a:prstGeom>
        </p:spPr>
      </p:pic>
      <p:pic>
        <p:nvPicPr>
          <p:cNvPr id="43" name="Graphic 42" descr="Vergaderruimte">
            <a:extLst>
              <a:ext uri="{FF2B5EF4-FFF2-40B4-BE49-F238E27FC236}">
                <a16:creationId xmlns:a16="http://schemas.microsoft.com/office/drawing/2014/main" id="{CB8AA628-1A64-4318-9021-E41E16BCB3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58220" y="1912203"/>
            <a:ext cx="2056985" cy="2056985"/>
          </a:xfrm>
          <a:prstGeom prst="rect">
            <a:avLst/>
          </a:prstGeom>
        </p:spPr>
      </p:pic>
      <p:sp>
        <p:nvSpPr>
          <p:cNvPr id="44" name="Tijdelijke aanduiding voor inhoud 2">
            <a:extLst>
              <a:ext uri="{FF2B5EF4-FFF2-40B4-BE49-F238E27FC236}">
                <a16:creationId xmlns:a16="http://schemas.microsoft.com/office/drawing/2014/main" id="{9BC965A3-9853-4558-BCFA-2158DC0568D8}"/>
              </a:ext>
            </a:extLst>
          </p:cNvPr>
          <p:cNvSpPr txBox="1">
            <a:spLocks/>
          </p:cNvSpPr>
          <p:nvPr/>
        </p:nvSpPr>
        <p:spPr>
          <a:xfrm>
            <a:off x="3872096" y="3796585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solidFill>
                  <a:srgbClr val="00CC99"/>
                </a:solidFill>
                <a:latin typeface="+mn-lt"/>
              </a:rPr>
              <a:t>Kostprijs</a:t>
            </a:r>
          </a:p>
        </p:txBody>
      </p:sp>
      <p:sp>
        <p:nvSpPr>
          <p:cNvPr id="45" name="Tijdelijke aanduiding voor inhoud 2">
            <a:extLst>
              <a:ext uri="{FF2B5EF4-FFF2-40B4-BE49-F238E27FC236}">
                <a16:creationId xmlns:a16="http://schemas.microsoft.com/office/drawing/2014/main" id="{3812B906-7421-466A-950A-470153F32799}"/>
              </a:ext>
            </a:extLst>
          </p:cNvPr>
          <p:cNvSpPr txBox="1">
            <a:spLocks/>
          </p:cNvSpPr>
          <p:nvPr/>
        </p:nvSpPr>
        <p:spPr>
          <a:xfrm>
            <a:off x="7858220" y="3799914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solidFill>
                  <a:srgbClr val="00CC99"/>
                </a:solidFill>
                <a:latin typeface="+mn-lt"/>
              </a:rPr>
              <a:t>Verkoopprijs</a:t>
            </a:r>
          </a:p>
        </p:txBody>
      </p:sp>
      <p:sp>
        <p:nvSpPr>
          <p:cNvPr id="46" name="Tijdelijke aanduiding voor inhoud 2">
            <a:extLst>
              <a:ext uri="{FF2B5EF4-FFF2-40B4-BE49-F238E27FC236}">
                <a16:creationId xmlns:a16="http://schemas.microsoft.com/office/drawing/2014/main" id="{CD807318-1F7E-47CF-A887-8B04F5E2B24F}"/>
              </a:ext>
            </a:extLst>
          </p:cNvPr>
          <p:cNvSpPr txBox="1">
            <a:spLocks/>
          </p:cNvSpPr>
          <p:nvPr/>
        </p:nvSpPr>
        <p:spPr>
          <a:xfrm>
            <a:off x="545934" y="3658359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+mn-lt"/>
              </a:rPr>
              <a:t>1 uur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+mn-lt"/>
              </a:rPr>
              <a:t>van jouw tijd</a:t>
            </a:r>
          </a:p>
        </p:txBody>
      </p:sp>
      <p:sp>
        <p:nvSpPr>
          <p:cNvPr id="47" name="Niet gelijk aan 46">
            <a:extLst>
              <a:ext uri="{FF2B5EF4-FFF2-40B4-BE49-F238E27FC236}">
                <a16:creationId xmlns:a16="http://schemas.microsoft.com/office/drawing/2014/main" id="{52CB9821-41B9-4C66-9334-471F521FCB56}"/>
              </a:ext>
            </a:extLst>
          </p:cNvPr>
          <p:cNvSpPr/>
          <p:nvPr/>
        </p:nvSpPr>
        <p:spPr>
          <a:xfrm>
            <a:off x="6976311" y="3969188"/>
            <a:ext cx="737140" cy="469849"/>
          </a:xfrm>
          <a:prstGeom prst="mathNotEqual">
            <a:avLst>
              <a:gd name="adj1" fmla="val 16503"/>
              <a:gd name="adj2" fmla="val 6600000"/>
              <a:gd name="adj3" fmla="val 15269"/>
            </a:avLst>
          </a:prstGeom>
          <a:solidFill>
            <a:srgbClr val="DE3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48" name="Rechte verbindingslijn met pijl 47">
            <a:extLst>
              <a:ext uri="{FF2B5EF4-FFF2-40B4-BE49-F238E27FC236}">
                <a16:creationId xmlns:a16="http://schemas.microsoft.com/office/drawing/2014/main" id="{CB6FFDED-0268-4523-B3F7-5EFAA465CA4D}"/>
              </a:ext>
            </a:extLst>
          </p:cNvPr>
          <p:cNvCxnSpPr>
            <a:cxnSpLocks/>
          </p:cNvCxnSpPr>
          <p:nvPr/>
        </p:nvCxnSpPr>
        <p:spPr>
          <a:xfrm>
            <a:off x="5424204" y="4675967"/>
            <a:ext cx="0" cy="423237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29063781-AC8E-465F-A521-58684A90352B}"/>
              </a:ext>
            </a:extLst>
          </p:cNvPr>
          <p:cNvCxnSpPr>
            <a:cxnSpLocks/>
          </p:cNvCxnSpPr>
          <p:nvPr/>
        </p:nvCxnSpPr>
        <p:spPr>
          <a:xfrm>
            <a:off x="9383952" y="4675967"/>
            <a:ext cx="0" cy="423237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jdelijke aanduiding voor inhoud 2">
            <a:extLst>
              <a:ext uri="{FF2B5EF4-FFF2-40B4-BE49-F238E27FC236}">
                <a16:creationId xmlns:a16="http://schemas.microsoft.com/office/drawing/2014/main" id="{6E0A368A-770C-4109-A4E7-C15E68E504FF}"/>
              </a:ext>
            </a:extLst>
          </p:cNvPr>
          <p:cNvSpPr txBox="1">
            <a:spLocks/>
          </p:cNvSpPr>
          <p:nvPr/>
        </p:nvSpPr>
        <p:spPr>
          <a:xfrm>
            <a:off x="3680807" y="5320157"/>
            <a:ext cx="3486792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Wat je nodig hebt om uit de kosten te geraken</a:t>
            </a:r>
          </a:p>
        </p:txBody>
      </p:sp>
      <p:sp>
        <p:nvSpPr>
          <p:cNvPr id="51" name="Tijdelijke aanduiding voor inhoud 2">
            <a:extLst>
              <a:ext uri="{FF2B5EF4-FFF2-40B4-BE49-F238E27FC236}">
                <a16:creationId xmlns:a16="http://schemas.microsoft.com/office/drawing/2014/main" id="{D55398F6-FB70-484A-A7FD-8D87EEE29C3D}"/>
              </a:ext>
            </a:extLst>
          </p:cNvPr>
          <p:cNvSpPr txBox="1">
            <a:spLocks/>
          </p:cNvSpPr>
          <p:nvPr/>
        </p:nvSpPr>
        <p:spPr>
          <a:xfrm>
            <a:off x="7668384" y="5320157"/>
            <a:ext cx="3486792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Wat je de klant aanrekent</a:t>
            </a:r>
          </a:p>
        </p:txBody>
      </p:sp>
    </p:spTree>
    <p:extLst>
      <p:ext uri="{BB962C8B-B14F-4D97-AF65-F5344CB8AC3E}">
        <p14:creationId xmlns:p14="http://schemas.microsoft.com/office/powerpoint/2010/main" val="284905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C84F46CE-CE18-43A5-8E8B-4D9A2DC0A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297353"/>
              </p:ext>
            </p:extLst>
          </p:nvPr>
        </p:nvGraphicFramePr>
        <p:xfrm>
          <a:off x="1265903" y="2132394"/>
          <a:ext cx="7245584" cy="35014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3993">
                  <a:extLst>
                    <a:ext uri="{9D8B030D-6E8A-4147-A177-3AD203B41FA5}">
                      <a16:colId xmlns:a16="http://schemas.microsoft.com/office/drawing/2014/main" val="1194593099"/>
                    </a:ext>
                  </a:extLst>
                </a:gridCol>
                <a:gridCol w="1125329">
                  <a:extLst>
                    <a:ext uri="{9D8B030D-6E8A-4147-A177-3AD203B41FA5}">
                      <a16:colId xmlns:a16="http://schemas.microsoft.com/office/drawing/2014/main" val="3523146962"/>
                    </a:ext>
                  </a:extLst>
                </a:gridCol>
                <a:gridCol w="1257889">
                  <a:extLst>
                    <a:ext uri="{9D8B030D-6E8A-4147-A177-3AD203B41FA5}">
                      <a16:colId xmlns:a16="http://schemas.microsoft.com/office/drawing/2014/main" val="860123223"/>
                    </a:ext>
                  </a:extLst>
                </a:gridCol>
                <a:gridCol w="1752776">
                  <a:extLst>
                    <a:ext uri="{9D8B030D-6E8A-4147-A177-3AD203B41FA5}">
                      <a16:colId xmlns:a16="http://schemas.microsoft.com/office/drawing/2014/main" val="3397478994"/>
                    </a:ext>
                  </a:extLst>
                </a:gridCol>
                <a:gridCol w="1375597">
                  <a:extLst>
                    <a:ext uri="{9D8B030D-6E8A-4147-A177-3AD203B41FA5}">
                      <a16:colId xmlns:a16="http://schemas.microsoft.com/office/drawing/2014/main" val="3312664110"/>
                    </a:ext>
                  </a:extLst>
                </a:gridCol>
              </a:tblGrid>
              <a:tr h="768660"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chemeClr val="bg1"/>
                          </a:solidFill>
                          <a:latin typeface="+mn-lt"/>
                        </a:rPr>
                        <a:t>Naam kost</a:t>
                      </a: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chemeClr val="bg1"/>
                          </a:solidFill>
                          <a:latin typeface="+mn-lt"/>
                        </a:rPr>
                        <a:t>Bedrag</a:t>
                      </a: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chemeClr val="bg1"/>
                          </a:solidFill>
                          <a:latin typeface="+mn-lt"/>
                        </a:rPr>
                        <a:t>Frequentie</a:t>
                      </a: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chemeClr val="bg1"/>
                          </a:solidFill>
                          <a:latin typeface="+mn-lt"/>
                        </a:rPr>
                        <a:t>Afschrijfperiode</a:t>
                      </a: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chemeClr val="bg1"/>
                          </a:solidFill>
                          <a:latin typeface="+mn-lt"/>
                        </a:rPr>
                        <a:t>Bedrag </a:t>
                      </a:r>
                      <a:br>
                        <a:rPr lang="nl-BE" sz="160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nl-BE" sz="1600" dirty="0">
                          <a:solidFill>
                            <a:schemeClr val="bg1"/>
                          </a:solidFill>
                          <a:latin typeface="+mn-lt"/>
                        </a:rPr>
                        <a:t>per jaar</a:t>
                      </a:r>
                    </a:p>
                  </a:txBody>
                  <a:tcPr anchor="ctr"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075683"/>
                  </a:ext>
                </a:extLst>
              </a:tr>
              <a:tr h="546566"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Auto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25.000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5.000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2825004"/>
                  </a:ext>
                </a:extLst>
              </a:tr>
              <a:tr h="546566"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Energie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BE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1.080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2831941"/>
                  </a:ext>
                </a:extLst>
              </a:tr>
              <a:tr h="546566"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Verzekeringen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BE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2267524"/>
                  </a:ext>
                </a:extLst>
              </a:tr>
              <a:tr h="546566"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Internet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l-BE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540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936914"/>
                  </a:ext>
                </a:extLst>
              </a:tr>
              <a:tr h="546566"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GSM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1.099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5051168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7123AEA-99C5-9C6A-EA07-D46D8500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2. Indirecte kosten volgens tijd</a:t>
            </a:r>
          </a:p>
        </p:txBody>
      </p:sp>
    </p:spTree>
    <p:extLst>
      <p:ext uri="{BB962C8B-B14F-4D97-AF65-F5344CB8AC3E}">
        <p14:creationId xmlns:p14="http://schemas.microsoft.com/office/powerpoint/2010/main" val="1659651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8FAA8-1FFF-49A5-9535-6178D94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2. Indirecte kosten volgens tijd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96FF9416-B7B7-4CA1-A28D-CB734A1FC9AB}"/>
              </a:ext>
            </a:extLst>
          </p:cNvPr>
          <p:cNvSpPr txBox="1">
            <a:spLocks/>
          </p:cNvSpPr>
          <p:nvPr/>
        </p:nvSpPr>
        <p:spPr>
          <a:xfrm>
            <a:off x="1355035" y="4612516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+mn-lt"/>
              </a:rPr>
              <a:t>Nettoloon </a:t>
            </a:r>
            <a:br>
              <a:rPr lang="nl-BE" sz="2400" cap="none" dirty="0">
                <a:latin typeface="+mn-lt"/>
              </a:rPr>
            </a:br>
            <a:r>
              <a:rPr lang="nl-BE" sz="2400" cap="none" dirty="0">
                <a:latin typeface="+mn-lt"/>
              </a:rPr>
              <a:t>per jaar</a:t>
            </a:r>
          </a:p>
        </p:txBody>
      </p:sp>
      <p:pic>
        <p:nvPicPr>
          <p:cNvPr id="5" name="Graphic 4" descr="Geld">
            <a:extLst>
              <a:ext uri="{FF2B5EF4-FFF2-40B4-BE49-F238E27FC236}">
                <a16:creationId xmlns:a16="http://schemas.microsoft.com/office/drawing/2014/main" id="{7AC7288D-D5EB-479B-935B-B4B7C6B2C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795" y="3334277"/>
            <a:ext cx="914400" cy="914400"/>
          </a:xfrm>
          <a:prstGeom prst="rect">
            <a:avLst/>
          </a:prstGeom>
        </p:spPr>
      </p:pic>
      <p:pic>
        <p:nvPicPr>
          <p:cNvPr id="7" name="Graphic 6" descr="Munten">
            <a:extLst>
              <a:ext uri="{FF2B5EF4-FFF2-40B4-BE49-F238E27FC236}">
                <a16:creationId xmlns:a16="http://schemas.microsoft.com/office/drawing/2014/main" id="{C8C55A36-F7D0-41FE-89FB-B72CF2D47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1941" y="3421738"/>
            <a:ext cx="914400" cy="914400"/>
          </a:xfrm>
          <a:prstGeom prst="rect">
            <a:avLst/>
          </a:prstGeom>
        </p:spPr>
      </p:pic>
      <p:pic>
        <p:nvPicPr>
          <p:cNvPr id="9" name="Graphic 8" descr="Portemonnee">
            <a:extLst>
              <a:ext uri="{FF2B5EF4-FFF2-40B4-BE49-F238E27FC236}">
                <a16:creationId xmlns:a16="http://schemas.microsoft.com/office/drawing/2014/main" id="{6901B7C9-48B1-48B7-9411-6850762E2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44595" y="3324282"/>
            <a:ext cx="914400" cy="914400"/>
          </a:xfrm>
          <a:prstGeom prst="rect">
            <a:avLst/>
          </a:prstGeom>
        </p:spPr>
      </p:pic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39E89AAD-1E55-4EC8-9EBA-FC891805B03F}"/>
              </a:ext>
            </a:extLst>
          </p:cNvPr>
          <p:cNvSpPr txBox="1">
            <a:spLocks/>
          </p:cNvSpPr>
          <p:nvPr/>
        </p:nvSpPr>
        <p:spPr>
          <a:xfrm>
            <a:off x="6895865" y="4766838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+mn-lt"/>
              </a:rPr>
              <a:t>Totale loonkost </a:t>
            </a:r>
            <a:br>
              <a:rPr lang="nl-BE" sz="2400" cap="none" dirty="0">
                <a:latin typeface="+mn-lt"/>
              </a:rPr>
            </a:br>
            <a:r>
              <a:rPr lang="nl-BE" sz="2400" cap="none" dirty="0">
                <a:latin typeface="+mn-lt"/>
              </a:rPr>
              <a:t>per jaar</a:t>
            </a:r>
          </a:p>
        </p:txBody>
      </p:sp>
      <p:pic>
        <p:nvPicPr>
          <p:cNvPr id="24" name="Graphic 23" descr="Munten">
            <a:extLst>
              <a:ext uri="{FF2B5EF4-FFF2-40B4-BE49-F238E27FC236}">
                <a16:creationId xmlns:a16="http://schemas.microsoft.com/office/drawing/2014/main" id="{B63C8E58-4492-4838-9501-815F896BD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3077" y="3603658"/>
            <a:ext cx="914400" cy="914400"/>
          </a:xfrm>
          <a:prstGeom prst="rect">
            <a:avLst/>
          </a:prstGeom>
        </p:spPr>
      </p:pic>
      <p:pic>
        <p:nvPicPr>
          <p:cNvPr id="25" name="Graphic 24" descr="Munten">
            <a:extLst>
              <a:ext uri="{FF2B5EF4-FFF2-40B4-BE49-F238E27FC236}">
                <a16:creationId xmlns:a16="http://schemas.microsoft.com/office/drawing/2014/main" id="{3723243F-889B-42FC-8A47-F397B8064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4038" y="3603658"/>
            <a:ext cx="914400" cy="914400"/>
          </a:xfrm>
          <a:prstGeom prst="rect">
            <a:avLst/>
          </a:prstGeom>
        </p:spPr>
      </p:pic>
      <p:pic>
        <p:nvPicPr>
          <p:cNvPr id="26" name="Graphic 25" descr="Munten">
            <a:extLst>
              <a:ext uri="{FF2B5EF4-FFF2-40B4-BE49-F238E27FC236}">
                <a16:creationId xmlns:a16="http://schemas.microsoft.com/office/drawing/2014/main" id="{3C4EBBA9-76DB-460E-B4BC-56300B0F9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4158" y="2782619"/>
            <a:ext cx="914400" cy="914400"/>
          </a:xfrm>
          <a:prstGeom prst="rect">
            <a:avLst/>
          </a:prstGeom>
        </p:spPr>
      </p:pic>
      <p:pic>
        <p:nvPicPr>
          <p:cNvPr id="27" name="Graphic 26" descr="Munten">
            <a:extLst>
              <a:ext uri="{FF2B5EF4-FFF2-40B4-BE49-F238E27FC236}">
                <a16:creationId xmlns:a16="http://schemas.microsoft.com/office/drawing/2014/main" id="{82D0365B-B76B-4177-9B93-89383C2FD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5205" y="2600699"/>
            <a:ext cx="914400" cy="914400"/>
          </a:xfrm>
          <a:prstGeom prst="rect">
            <a:avLst/>
          </a:prstGeom>
        </p:spPr>
      </p:pic>
      <p:pic>
        <p:nvPicPr>
          <p:cNvPr id="28" name="Graphic 27" descr="Munten">
            <a:extLst>
              <a:ext uri="{FF2B5EF4-FFF2-40B4-BE49-F238E27FC236}">
                <a16:creationId xmlns:a16="http://schemas.microsoft.com/office/drawing/2014/main" id="{862B32A2-940A-4B34-B6BD-D2A4FB6B1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3077" y="2828072"/>
            <a:ext cx="914400" cy="914400"/>
          </a:xfrm>
          <a:prstGeom prst="rect">
            <a:avLst/>
          </a:prstGeom>
        </p:spPr>
      </p:pic>
      <p:pic>
        <p:nvPicPr>
          <p:cNvPr id="29" name="Graphic 28" descr="Munten">
            <a:extLst>
              <a:ext uri="{FF2B5EF4-FFF2-40B4-BE49-F238E27FC236}">
                <a16:creationId xmlns:a16="http://schemas.microsoft.com/office/drawing/2014/main" id="{902CF69D-C19A-4E42-824D-4E5C57A57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0773" y="2012972"/>
            <a:ext cx="914400" cy="914400"/>
          </a:xfrm>
          <a:prstGeom prst="rect">
            <a:avLst/>
          </a:prstGeom>
        </p:spPr>
      </p:pic>
      <p:pic>
        <p:nvPicPr>
          <p:cNvPr id="30" name="Graphic 29" descr="Munten">
            <a:extLst>
              <a:ext uri="{FF2B5EF4-FFF2-40B4-BE49-F238E27FC236}">
                <a16:creationId xmlns:a16="http://schemas.microsoft.com/office/drawing/2014/main" id="{1490ED66-13DD-45B6-BCD6-FF020A3C1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7818" y="1913672"/>
            <a:ext cx="914400" cy="914400"/>
          </a:xfrm>
          <a:prstGeom prst="rect">
            <a:avLst/>
          </a:prstGeom>
        </p:spPr>
      </p:pic>
      <p:sp>
        <p:nvSpPr>
          <p:cNvPr id="31" name="Pijl: draaiend 30">
            <a:extLst>
              <a:ext uri="{FF2B5EF4-FFF2-40B4-BE49-F238E27FC236}">
                <a16:creationId xmlns:a16="http://schemas.microsoft.com/office/drawing/2014/main" id="{764D9BFF-A224-4B37-8941-EE5B4727DBD3}"/>
              </a:ext>
            </a:extLst>
          </p:cNvPr>
          <p:cNvSpPr/>
          <p:nvPr/>
        </p:nvSpPr>
        <p:spPr>
          <a:xfrm rot="12905779" flipH="1">
            <a:off x="4070830" y="2569638"/>
            <a:ext cx="2866706" cy="2875499"/>
          </a:xfrm>
          <a:prstGeom prst="circularArrow">
            <a:avLst>
              <a:gd name="adj1" fmla="val 4057"/>
              <a:gd name="adj2" fmla="val 594603"/>
              <a:gd name="adj3" fmla="val 20391164"/>
              <a:gd name="adj4" fmla="val 15789509"/>
              <a:gd name="adj5" fmla="val 6127"/>
            </a:avLst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8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2E33E7D-1432-4E55-8325-4FD241C1C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63" y="2415311"/>
            <a:ext cx="4623203" cy="22400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48FAA8-1FFF-49A5-9535-6178D94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2. Indirecte kosten volgens tijd</a:t>
            </a:r>
          </a:p>
        </p:txBody>
      </p:sp>
      <p:pic>
        <p:nvPicPr>
          <p:cNvPr id="7" name="Graphic 6" descr="Munten">
            <a:extLst>
              <a:ext uri="{FF2B5EF4-FFF2-40B4-BE49-F238E27FC236}">
                <a16:creationId xmlns:a16="http://schemas.microsoft.com/office/drawing/2014/main" id="{C8C55A36-F7D0-41FE-89FB-B72CF2D47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6240" y="3224345"/>
            <a:ext cx="572164" cy="572164"/>
          </a:xfrm>
          <a:prstGeom prst="rect">
            <a:avLst/>
          </a:prstGeom>
        </p:spPr>
      </p:pic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39E89AAD-1E55-4EC8-9EBA-FC891805B03F}"/>
              </a:ext>
            </a:extLst>
          </p:cNvPr>
          <p:cNvSpPr txBox="1">
            <a:spLocks/>
          </p:cNvSpPr>
          <p:nvPr/>
        </p:nvSpPr>
        <p:spPr>
          <a:xfrm>
            <a:off x="6127350" y="5071269"/>
            <a:ext cx="2789943" cy="663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+mn-lt"/>
              </a:rPr>
              <a:t>Totale loonkost </a:t>
            </a:r>
            <a:br>
              <a:rPr lang="nl-BE" sz="2400" cap="none" dirty="0">
                <a:latin typeface="+mn-lt"/>
              </a:rPr>
            </a:br>
            <a:r>
              <a:rPr lang="nl-BE" sz="2400" cap="none" dirty="0">
                <a:latin typeface="+mn-lt"/>
              </a:rPr>
              <a:t>per jaar</a:t>
            </a:r>
          </a:p>
        </p:txBody>
      </p:sp>
      <p:pic>
        <p:nvPicPr>
          <p:cNvPr id="24" name="Graphic 23" descr="Munten">
            <a:extLst>
              <a:ext uri="{FF2B5EF4-FFF2-40B4-BE49-F238E27FC236}">
                <a16:creationId xmlns:a16="http://schemas.microsoft.com/office/drawing/2014/main" id="{B63C8E58-4492-4838-9501-815F896BD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7873" y="3757212"/>
            <a:ext cx="572164" cy="572164"/>
          </a:xfrm>
          <a:prstGeom prst="rect">
            <a:avLst/>
          </a:prstGeom>
        </p:spPr>
      </p:pic>
      <p:pic>
        <p:nvPicPr>
          <p:cNvPr id="25" name="Graphic 24" descr="Munten">
            <a:extLst>
              <a:ext uri="{FF2B5EF4-FFF2-40B4-BE49-F238E27FC236}">
                <a16:creationId xmlns:a16="http://schemas.microsoft.com/office/drawing/2014/main" id="{3723243F-889B-42FC-8A47-F397B8064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7756" y="4045804"/>
            <a:ext cx="572164" cy="572164"/>
          </a:xfrm>
          <a:prstGeom prst="rect">
            <a:avLst/>
          </a:prstGeom>
        </p:spPr>
      </p:pic>
      <p:pic>
        <p:nvPicPr>
          <p:cNvPr id="26" name="Graphic 25" descr="Munten">
            <a:extLst>
              <a:ext uri="{FF2B5EF4-FFF2-40B4-BE49-F238E27FC236}">
                <a16:creationId xmlns:a16="http://schemas.microsoft.com/office/drawing/2014/main" id="{3C4EBBA9-76DB-460E-B4BC-56300B0F9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7340" y="3501664"/>
            <a:ext cx="572164" cy="572164"/>
          </a:xfrm>
          <a:prstGeom prst="rect">
            <a:avLst/>
          </a:prstGeom>
        </p:spPr>
      </p:pic>
      <p:pic>
        <p:nvPicPr>
          <p:cNvPr id="27" name="Graphic 26" descr="Munten">
            <a:extLst>
              <a:ext uri="{FF2B5EF4-FFF2-40B4-BE49-F238E27FC236}">
                <a16:creationId xmlns:a16="http://schemas.microsoft.com/office/drawing/2014/main" id="{82D0365B-B76B-4177-9B93-89383C2FD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9528" y="2509595"/>
            <a:ext cx="572164" cy="572164"/>
          </a:xfrm>
          <a:prstGeom prst="rect">
            <a:avLst/>
          </a:prstGeom>
        </p:spPr>
      </p:pic>
      <p:pic>
        <p:nvPicPr>
          <p:cNvPr id="28" name="Graphic 27" descr="Munten">
            <a:extLst>
              <a:ext uri="{FF2B5EF4-FFF2-40B4-BE49-F238E27FC236}">
                <a16:creationId xmlns:a16="http://schemas.microsoft.com/office/drawing/2014/main" id="{862B32A2-940A-4B34-B6BD-D2A4FB6B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9219" y="3374090"/>
            <a:ext cx="572164" cy="572164"/>
          </a:xfrm>
          <a:prstGeom prst="rect">
            <a:avLst/>
          </a:prstGeom>
        </p:spPr>
      </p:pic>
      <p:pic>
        <p:nvPicPr>
          <p:cNvPr id="29" name="Graphic 28" descr="Munten">
            <a:extLst>
              <a:ext uri="{FF2B5EF4-FFF2-40B4-BE49-F238E27FC236}">
                <a16:creationId xmlns:a16="http://schemas.microsoft.com/office/drawing/2014/main" id="{902CF69D-C19A-4E42-824D-4E5C57A57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6043" y="2823853"/>
            <a:ext cx="572164" cy="572164"/>
          </a:xfrm>
          <a:prstGeom prst="rect">
            <a:avLst/>
          </a:prstGeom>
        </p:spPr>
      </p:pic>
      <p:pic>
        <p:nvPicPr>
          <p:cNvPr id="30" name="Graphic 29" descr="Munten">
            <a:extLst>
              <a:ext uri="{FF2B5EF4-FFF2-40B4-BE49-F238E27FC236}">
                <a16:creationId xmlns:a16="http://schemas.microsoft.com/office/drawing/2014/main" id="{1490ED66-13DD-45B6-BCD6-FF020A3C1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5733" y="2895080"/>
            <a:ext cx="572164" cy="572164"/>
          </a:xfrm>
          <a:prstGeom prst="rect">
            <a:avLst/>
          </a:prstGeom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6A71686B-765F-4040-8095-738DD7ECEAE0}"/>
              </a:ext>
            </a:extLst>
          </p:cNvPr>
          <p:cNvSpPr txBox="1">
            <a:spLocks/>
          </p:cNvSpPr>
          <p:nvPr/>
        </p:nvSpPr>
        <p:spPr>
          <a:xfrm>
            <a:off x="1341491" y="4757976"/>
            <a:ext cx="3445542" cy="1191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000" cap="none" dirty="0">
                <a:latin typeface="+mn-lt"/>
              </a:rPr>
              <a:t>Totaal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000" cap="none" dirty="0">
                <a:latin typeface="+mn-lt"/>
              </a:rPr>
              <a:t>kostenoverzicht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DD12BB7-59B0-4025-945E-EFB53FB05430}"/>
              </a:ext>
            </a:extLst>
          </p:cNvPr>
          <p:cNvSpPr/>
          <p:nvPr/>
        </p:nvSpPr>
        <p:spPr>
          <a:xfrm>
            <a:off x="4468145" y="2255165"/>
            <a:ext cx="826977" cy="2560319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429E3303-4A0F-4AE1-97B1-4E802EDE38A9}"/>
              </a:ext>
            </a:extLst>
          </p:cNvPr>
          <p:cNvSpPr txBox="1">
            <a:spLocks/>
          </p:cNvSpPr>
          <p:nvPr/>
        </p:nvSpPr>
        <p:spPr>
          <a:xfrm>
            <a:off x="4876319" y="2827635"/>
            <a:ext cx="2432741" cy="1823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8000">
                <a:solidFill>
                  <a:srgbClr val="00CC99"/>
                </a:solidFill>
              </a:rPr>
              <a:t>+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A1BB3387-02DA-4A21-905C-C623D77F3486}"/>
              </a:ext>
            </a:extLst>
          </p:cNvPr>
          <p:cNvSpPr txBox="1">
            <a:spLocks/>
          </p:cNvSpPr>
          <p:nvPr/>
        </p:nvSpPr>
        <p:spPr>
          <a:xfrm>
            <a:off x="7982890" y="2827635"/>
            <a:ext cx="2432741" cy="1823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8000">
                <a:solidFill>
                  <a:srgbClr val="00CC99"/>
                </a:solidFill>
              </a:rPr>
              <a:t>+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FB5E851E-3CE9-42A2-AA13-9CDBF7FBFE25}"/>
              </a:ext>
            </a:extLst>
          </p:cNvPr>
          <p:cNvSpPr txBox="1">
            <a:spLocks/>
          </p:cNvSpPr>
          <p:nvPr/>
        </p:nvSpPr>
        <p:spPr>
          <a:xfrm>
            <a:off x="9319415" y="5044125"/>
            <a:ext cx="1985699" cy="663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000" cap="none">
                <a:latin typeface="+mn-lt"/>
              </a:rPr>
              <a:t>Risico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000" cap="none">
                <a:latin typeface="+mn-lt"/>
              </a:rPr>
              <a:t>marge</a:t>
            </a:r>
          </a:p>
        </p:txBody>
      </p:sp>
      <p:sp>
        <p:nvSpPr>
          <p:cNvPr id="33" name="Tijdelijke aanduiding voor inhoud 2">
            <a:extLst>
              <a:ext uri="{FF2B5EF4-FFF2-40B4-BE49-F238E27FC236}">
                <a16:creationId xmlns:a16="http://schemas.microsoft.com/office/drawing/2014/main" id="{321C253C-F4F3-4DCB-B7E1-D7796BEA6356}"/>
              </a:ext>
            </a:extLst>
          </p:cNvPr>
          <p:cNvSpPr txBox="1">
            <a:spLocks/>
          </p:cNvSpPr>
          <p:nvPr/>
        </p:nvSpPr>
        <p:spPr>
          <a:xfrm>
            <a:off x="9129056" y="2823853"/>
            <a:ext cx="2432741" cy="1823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800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8502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21" grpId="0"/>
      <p:bldP spid="2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8FAA8-1FFF-49A5-9535-6178D94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2. Indirecte kosten volgens tijd</a:t>
            </a:r>
          </a:p>
        </p:txBody>
      </p:sp>
      <p:pic>
        <p:nvPicPr>
          <p:cNvPr id="6" name="Graphic 5" descr="Dagkalender ">
            <a:extLst>
              <a:ext uri="{FF2B5EF4-FFF2-40B4-BE49-F238E27FC236}">
                <a16:creationId xmlns:a16="http://schemas.microsoft.com/office/drawing/2014/main" id="{13063C7B-AFCB-4055-BFDC-0884330CA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8806" y="1660247"/>
            <a:ext cx="1099966" cy="1099966"/>
          </a:xfrm>
          <a:prstGeom prst="rect">
            <a:avLst/>
          </a:prstGeom>
        </p:spPr>
      </p:pic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C897FF11-FDBD-45AB-A4B7-101F12C352FF}"/>
              </a:ext>
            </a:extLst>
          </p:cNvPr>
          <p:cNvSpPr txBox="1">
            <a:spLocks/>
          </p:cNvSpPr>
          <p:nvPr/>
        </p:nvSpPr>
        <p:spPr>
          <a:xfrm>
            <a:off x="5776233" y="1842305"/>
            <a:ext cx="4544560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+mj-lt"/>
              </a:rPr>
              <a:t>52 weken per jaar</a:t>
            </a:r>
          </a:p>
        </p:txBody>
      </p:sp>
      <p:pic>
        <p:nvPicPr>
          <p:cNvPr id="9" name="Graphic 8" descr="Vuurwerk">
            <a:extLst>
              <a:ext uri="{FF2B5EF4-FFF2-40B4-BE49-F238E27FC236}">
                <a16:creationId xmlns:a16="http://schemas.microsoft.com/office/drawing/2014/main" id="{253BEDF0-2E35-4CA6-A71E-E2C5C59BD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3064" y="3126498"/>
            <a:ext cx="914400" cy="914400"/>
          </a:xfrm>
          <a:prstGeom prst="rect">
            <a:avLst/>
          </a:prstGeom>
        </p:spPr>
      </p:pic>
      <p:pic>
        <p:nvPicPr>
          <p:cNvPr id="11" name="Graphic 10" descr="Tropische scène">
            <a:extLst>
              <a:ext uri="{FF2B5EF4-FFF2-40B4-BE49-F238E27FC236}">
                <a16:creationId xmlns:a16="http://schemas.microsoft.com/office/drawing/2014/main" id="{353E53F2-93E9-42FA-AA4A-28E8CFAEA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4477" y="3065517"/>
            <a:ext cx="914400" cy="914400"/>
          </a:xfrm>
          <a:prstGeom prst="rect">
            <a:avLst/>
          </a:prstGeom>
        </p:spPr>
      </p:pic>
      <p:pic>
        <p:nvPicPr>
          <p:cNvPr id="13" name="Graphic 12" descr="Wandelen">
            <a:extLst>
              <a:ext uri="{FF2B5EF4-FFF2-40B4-BE49-F238E27FC236}">
                <a16:creationId xmlns:a16="http://schemas.microsoft.com/office/drawing/2014/main" id="{E57534C6-52F3-4864-B60C-7D3391CE7A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08806" y="3053620"/>
            <a:ext cx="914400" cy="914400"/>
          </a:xfrm>
          <a:prstGeom prst="rect">
            <a:avLst/>
          </a:prstGeom>
        </p:spPr>
      </p:pic>
      <p:pic>
        <p:nvPicPr>
          <p:cNvPr id="17" name="Graphic 16" descr="Kruipen">
            <a:extLst>
              <a:ext uri="{FF2B5EF4-FFF2-40B4-BE49-F238E27FC236}">
                <a16:creationId xmlns:a16="http://schemas.microsoft.com/office/drawing/2014/main" id="{831797E9-727A-4948-A5F2-397A76F53D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28745" y="4413342"/>
            <a:ext cx="914400" cy="914400"/>
          </a:xfrm>
          <a:prstGeom prst="rect">
            <a:avLst/>
          </a:prstGeom>
        </p:spPr>
      </p:pic>
      <p:pic>
        <p:nvPicPr>
          <p:cNvPr id="22" name="Graphic 21" descr="Dokter">
            <a:extLst>
              <a:ext uri="{FF2B5EF4-FFF2-40B4-BE49-F238E27FC236}">
                <a16:creationId xmlns:a16="http://schemas.microsoft.com/office/drawing/2014/main" id="{9B03C72B-B070-46B2-B9DD-962358E228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52920" y="4261427"/>
            <a:ext cx="1062272" cy="1062272"/>
          </a:xfrm>
          <a:prstGeom prst="rect">
            <a:avLst/>
          </a:prstGeom>
        </p:spPr>
      </p:pic>
      <p:sp>
        <p:nvSpPr>
          <p:cNvPr id="31" name="Tijdelijke aanduiding voor inhoud 2">
            <a:extLst>
              <a:ext uri="{FF2B5EF4-FFF2-40B4-BE49-F238E27FC236}">
                <a16:creationId xmlns:a16="http://schemas.microsoft.com/office/drawing/2014/main" id="{A2634F59-BCF1-49A6-84B0-2148695AA1FB}"/>
              </a:ext>
            </a:extLst>
          </p:cNvPr>
          <p:cNvSpPr txBox="1">
            <a:spLocks/>
          </p:cNvSpPr>
          <p:nvPr/>
        </p:nvSpPr>
        <p:spPr>
          <a:xfrm>
            <a:off x="5776233" y="3064797"/>
            <a:ext cx="5037542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>
                <a:solidFill>
                  <a:srgbClr val="00CC99"/>
                </a:solidFill>
                <a:latin typeface="+mj-lt"/>
              </a:rPr>
              <a:t>x</a:t>
            </a:r>
            <a:r>
              <a:rPr lang="nl-BE" sz="2400" cap="none">
                <a:latin typeface="+mj-lt"/>
              </a:rPr>
              <a:t> weken vakantie per jaar</a:t>
            </a:r>
          </a:p>
        </p:txBody>
      </p:sp>
      <p:sp>
        <p:nvSpPr>
          <p:cNvPr id="32" name="Tijdelijke aanduiding voor inhoud 2">
            <a:extLst>
              <a:ext uri="{FF2B5EF4-FFF2-40B4-BE49-F238E27FC236}">
                <a16:creationId xmlns:a16="http://schemas.microsoft.com/office/drawing/2014/main" id="{389427BF-8264-43A0-8E7B-7CBB7D7F823C}"/>
              </a:ext>
            </a:extLst>
          </p:cNvPr>
          <p:cNvSpPr txBox="1">
            <a:spLocks/>
          </p:cNvSpPr>
          <p:nvPr/>
        </p:nvSpPr>
        <p:spPr>
          <a:xfrm>
            <a:off x="5776233" y="4386039"/>
            <a:ext cx="5037542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>
                <a:solidFill>
                  <a:srgbClr val="00CC99"/>
                </a:solidFill>
                <a:latin typeface="+mj-lt"/>
              </a:rPr>
              <a:t>x</a:t>
            </a:r>
            <a:r>
              <a:rPr lang="nl-BE" sz="2400" cap="none">
                <a:latin typeface="+mj-lt"/>
              </a:rPr>
              <a:t> weken ziekte per jaar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ECBDD6CB-434A-451B-BD4D-3A63D6CAA8BA}"/>
              </a:ext>
            </a:extLst>
          </p:cNvPr>
          <p:cNvCxnSpPr>
            <a:cxnSpLocks/>
          </p:cNvCxnSpPr>
          <p:nvPr/>
        </p:nvCxnSpPr>
        <p:spPr>
          <a:xfrm>
            <a:off x="5192202" y="4792563"/>
            <a:ext cx="410081" cy="0"/>
          </a:xfrm>
          <a:prstGeom prst="line">
            <a:avLst/>
          </a:prstGeom>
          <a:ln w="76200">
            <a:solidFill>
              <a:srgbClr val="DE3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FB7C62FB-6A53-4C2A-9611-D83CBBA7B1C2}"/>
              </a:ext>
            </a:extLst>
          </p:cNvPr>
          <p:cNvSpPr txBox="1">
            <a:spLocks/>
          </p:cNvSpPr>
          <p:nvPr/>
        </p:nvSpPr>
        <p:spPr>
          <a:xfrm>
            <a:off x="5776232" y="5469427"/>
            <a:ext cx="5808817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>
                <a:latin typeface="+mj-lt"/>
              </a:rPr>
              <a:t>Effectieve werkweken per jaar</a:t>
            </a:r>
          </a:p>
        </p:txBody>
      </p:sp>
      <p:sp>
        <p:nvSpPr>
          <p:cNvPr id="36" name="Is gelijk aan 35">
            <a:extLst>
              <a:ext uri="{FF2B5EF4-FFF2-40B4-BE49-F238E27FC236}">
                <a16:creationId xmlns:a16="http://schemas.microsoft.com/office/drawing/2014/main" id="{3305BFCC-2484-4632-AD99-E6587563F158}"/>
              </a:ext>
            </a:extLst>
          </p:cNvPr>
          <p:cNvSpPr/>
          <p:nvPr/>
        </p:nvSpPr>
        <p:spPr>
          <a:xfrm>
            <a:off x="5125409" y="5699074"/>
            <a:ext cx="543663" cy="321383"/>
          </a:xfrm>
          <a:prstGeom prst="mathEqual">
            <a:avLst>
              <a:gd name="adj1" fmla="val 23520"/>
              <a:gd name="adj2" fmla="val 18212"/>
            </a:avLst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DD85B958-6346-498E-9CD8-3089FAA90CD6}"/>
              </a:ext>
            </a:extLst>
          </p:cNvPr>
          <p:cNvCxnSpPr>
            <a:cxnSpLocks/>
          </p:cNvCxnSpPr>
          <p:nvPr/>
        </p:nvCxnSpPr>
        <p:spPr>
          <a:xfrm>
            <a:off x="5192201" y="3479564"/>
            <a:ext cx="410081" cy="0"/>
          </a:xfrm>
          <a:prstGeom prst="line">
            <a:avLst/>
          </a:prstGeom>
          <a:ln w="76200">
            <a:solidFill>
              <a:srgbClr val="DE3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5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8FAA8-1FFF-49A5-9535-6178D94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2. Indirecte kosten volgens tijd</a:t>
            </a:r>
          </a:p>
        </p:txBody>
      </p:sp>
      <p:pic>
        <p:nvPicPr>
          <p:cNvPr id="6" name="Graphic 5" descr="Dagkalender ">
            <a:extLst>
              <a:ext uri="{FF2B5EF4-FFF2-40B4-BE49-F238E27FC236}">
                <a16:creationId xmlns:a16="http://schemas.microsoft.com/office/drawing/2014/main" id="{13063C7B-AFCB-4055-BFDC-0884330CA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7607" y="1711264"/>
            <a:ext cx="1099966" cy="1099966"/>
          </a:xfrm>
          <a:prstGeom prst="rect">
            <a:avLst/>
          </a:prstGeom>
        </p:spPr>
      </p:pic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C897FF11-FDBD-45AB-A4B7-101F12C352FF}"/>
              </a:ext>
            </a:extLst>
          </p:cNvPr>
          <p:cNvSpPr txBox="1">
            <a:spLocks/>
          </p:cNvSpPr>
          <p:nvPr/>
        </p:nvSpPr>
        <p:spPr>
          <a:xfrm>
            <a:off x="5248292" y="1937198"/>
            <a:ext cx="4544560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+mn-lt"/>
              </a:rPr>
              <a:t>1 werkweek</a:t>
            </a: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26E368A3-7F8B-4F15-8C09-7F8D1CE3AB3C}"/>
              </a:ext>
            </a:extLst>
          </p:cNvPr>
          <p:cNvCxnSpPr>
            <a:cxnSpLocks/>
          </p:cNvCxnSpPr>
          <p:nvPr/>
        </p:nvCxnSpPr>
        <p:spPr>
          <a:xfrm flipH="1">
            <a:off x="4075726" y="2811230"/>
            <a:ext cx="1558150" cy="75890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Stopwatch">
            <a:extLst>
              <a:ext uri="{FF2B5EF4-FFF2-40B4-BE49-F238E27FC236}">
                <a16:creationId xmlns:a16="http://schemas.microsoft.com/office/drawing/2014/main" id="{E797FE5D-3231-4BB4-9B12-18D65BB0C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599" y="3274593"/>
            <a:ext cx="1099967" cy="1099967"/>
          </a:xfrm>
          <a:prstGeom prst="rect">
            <a:avLst/>
          </a:prstGeom>
        </p:spPr>
      </p:pic>
      <p:pic>
        <p:nvPicPr>
          <p:cNvPr id="20" name="Graphic 19" descr="Vergaderruimte">
            <a:extLst>
              <a:ext uri="{FF2B5EF4-FFF2-40B4-BE49-F238E27FC236}">
                <a16:creationId xmlns:a16="http://schemas.microsoft.com/office/drawing/2014/main" id="{1ADFA4E0-EAE4-4253-8366-BE2618970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6224" y="3085105"/>
            <a:ext cx="1578420" cy="1578420"/>
          </a:xfrm>
          <a:prstGeom prst="rect">
            <a:avLst/>
          </a:prstGeom>
        </p:spPr>
      </p:pic>
      <p:pic>
        <p:nvPicPr>
          <p:cNvPr id="21" name="Graphic 20" descr="Fabriek">
            <a:extLst>
              <a:ext uri="{FF2B5EF4-FFF2-40B4-BE49-F238E27FC236}">
                <a16:creationId xmlns:a16="http://schemas.microsoft.com/office/drawing/2014/main" id="{03009534-297D-4B1D-B4EF-65791A6372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46566" y="3301046"/>
            <a:ext cx="1099967" cy="1099967"/>
          </a:xfrm>
          <a:prstGeom prst="rect">
            <a:avLst/>
          </a:prstGeom>
        </p:spPr>
      </p:pic>
      <p:pic>
        <p:nvPicPr>
          <p:cNvPr id="23" name="Graphic 22" descr="Stopwatch">
            <a:extLst>
              <a:ext uri="{FF2B5EF4-FFF2-40B4-BE49-F238E27FC236}">
                <a16:creationId xmlns:a16="http://schemas.microsoft.com/office/drawing/2014/main" id="{94049A19-F8E8-4BC4-84ED-92D751ADE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0572" y="3343284"/>
            <a:ext cx="1099967" cy="1099967"/>
          </a:xfrm>
          <a:prstGeom prst="rect">
            <a:avLst/>
          </a:prstGeom>
        </p:spPr>
      </p:pic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5B90A5A8-79A2-4F91-B56C-CB7735F887DF}"/>
              </a:ext>
            </a:extLst>
          </p:cNvPr>
          <p:cNvCxnSpPr>
            <a:cxnSpLocks/>
          </p:cNvCxnSpPr>
          <p:nvPr/>
        </p:nvCxnSpPr>
        <p:spPr>
          <a:xfrm>
            <a:off x="5891917" y="2811230"/>
            <a:ext cx="1628655" cy="758906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B855F234-0AAB-48D3-B0D4-D98C961F33DE}"/>
              </a:ext>
            </a:extLst>
          </p:cNvPr>
          <p:cNvSpPr txBox="1">
            <a:spLocks/>
          </p:cNvSpPr>
          <p:nvPr/>
        </p:nvSpPr>
        <p:spPr>
          <a:xfrm>
            <a:off x="1159223" y="4401013"/>
            <a:ext cx="3706976" cy="1037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>
                <a:latin typeface="+mn-lt"/>
              </a:rPr>
              <a:t>Aantal werkuren</a:t>
            </a:r>
            <a:br>
              <a:rPr lang="nl-BE" sz="2400" cap="none">
                <a:latin typeface="+mn-lt"/>
              </a:rPr>
            </a:br>
            <a:r>
              <a:rPr lang="nl-BE" sz="2400" cap="none">
                <a:latin typeface="+mn-lt"/>
              </a:rPr>
              <a:t>voor jouw </a:t>
            </a:r>
            <a:r>
              <a:rPr lang="nl-BE" sz="2400" cap="none">
                <a:solidFill>
                  <a:srgbClr val="00CC99"/>
                </a:solidFill>
                <a:latin typeface="+mn-lt"/>
              </a:rPr>
              <a:t>bedrijf</a:t>
            </a:r>
          </a:p>
        </p:txBody>
      </p:sp>
      <p:sp>
        <p:nvSpPr>
          <p:cNvPr id="28" name="Tijdelijke aanduiding voor inhoud 2">
            <a:extLst>
              <a:ext uri="{FF2B5EF4-FFF2-40B4-BE49-F238E27FC236}">
                <a16:creationId xmlns:a16="http://schemas.microsoft.com/office/drawing/2014/main" id="{DAF09AAE-766E-4D35-9A1E-D391A84ADBE2}"/>
              </a:ext>
            </a:extLst>
          </p:cNvPr>
          <p:cNvSpPr txBox="1">
            <a:spLocks/>
          </p:cNvSpPr>
          <p:nvPr/>
        </p:nvSpPr>
        <p:spPr>
          <a:xfrm>
            <a:off x="7144557" y="4401013"/>
            <a:ext cx="3706976" cy="1037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>
                <a:latin typeface="+mn-lt"/>
              </a:rPr>
              <a:t>Aantal werkuren</a:t>
            </a:r>
            <a:br>
              <a:rPr lang="nl-BE" sz="2400" cap="none">
                <a:latin typeface="+mn-lt"/>
              </a:rPr>
            </a:br>
            <a:r>
              <a:rPr lang="nl-BE" sz="2400" cap="none">
                <a:latin typeface="+mn-lt"/>
              </a:rPr>
              <a:t>voor jouw </a:t>
            </a:r>
            <a:r>
              <a:rPr lang="nl-BE" sz="2400" cap="none">
                <a:solidFill>
                  <a:srgbClr val="00CC99"/>
                </a:solidFill>
                <a:latin typeface="+mn-lt"/>
              </a:rPr>
              <a:t>klant</a:t>
            </a:r>
          </a:p>
        </p:txBody>
      </p:sp>
      <p:sp>
        <p:nvSpPr>
          <p:cNvPr id="37" name="Tijdelijke aanduiding voor inhoud 2">
            <a:extLst>
              <a:ext uri="{FF2B5EF4-FFF2-40B4-BE49-F238E27FC236}">
                <a16:creationId xmlns:a16="http://schemas.microsoft.com/office/drawing/2014/main" id="{1262AFAE-A05B-4A17-99BE-40ED9EB5B280}"/>
              </a:ext>
            </a:extLst>
          </p:cNvPr>
          <p:cNvSpPr txBox="1">
            <a:spLocks/>
          </p:cNvSpPr>
          <p:nvPr/>
        </p:nvSpPr>
        <p:spPr>
          <a:xfrm>
            <a:off x="4586409" y="5759159"/>
            <a:ext cx="5808817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>
                <a:latin typeface="+mn-lt"/>
              </a:rPr>
              <a:t>Totale werkuren per week</a:t>
            </a:r>
          </a:p>
        </p:txBody>
      </p:sp>
      <p:sp>
        <p:nvSpPr>
          <p:cNvPr id="39" name="Is gelijk aan 38">
            <a:extLst>
              <a:ext uri="{FF2B5EF4-FFF2-40B4-BE49-F238E27FC236}">
                <a16:creationId xmlns:a16="http://schemas.microsoft.com/office/drawing/2014/main" id="{8AA14948-EDD9-468F-A1C1-7F2AA63C6E63}"/>
              </a:ext>
            </a:extLst>
          </p:cNvPr>
          <p:cNvSpPr/>
          <p:nvPr/>
        </p:nvSpPr>
        <p:spPr>
          <a:xfrm>
            <a:off x="3935586" y="5988806"/>
            <a:ext cx="543663" cy="321383"/>
          </a:xfrm>
          <a:prstGeom prst="mathEqual">
            <a:avLst>
              <a:gd name="adj1" fmla="val 23520"/>
              <a:gd name="adj2" fmla="val 18212"/>
            </a:avLst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7" grpId="0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8FAA8-1FFF-49A5-9535-6178D94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2. Kosten: De waarde van jouw tijd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C897FF11-FDBD-45AB-A4B7-101F12C352FF}"/>
              </a:ext>
            </a:extLst>
          </p:cNvPr>
          <p:cNvSpPr txBox="1">
            <a:spLocks/>
          </p:cNvSpPr>
          <p:nvPr/>
        </p:nvSpPr>
        <p:spPr>
          <a:xfrm>
            <a:off x="838199" y="927379"/>
            <a:ext cx="11017195" cy="6276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dirty="0"/>
              <a:t>	</a:t>
            </a:r>
            <a:r>
              <a:rPr lang="nl-BE" sz="1600" cap="none" dirty="0">
                <a:latin typeface="+mn-lt"/>
              </a:rPr>
              <a:t>Totaal kostenoverzicht				15.000 euro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sz="1600" cap="none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latin typeface="+mn-lt"/>
              </a:rPr>
              <a:t>+	brutoloon per jaar				+	40.000 euro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sz="1600" cap="none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latin typeface="+mn-lt"/>
              </a:rPr>
              <a:t>=	totale kosten				=	55.000 euro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sz="1600" cap="none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latin typeface="+mn-lt"/>
              </a:rPr>
              <a:t>+	risico marge (5%)				+	2.750 euro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sz="1600" cap="none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latin typeface="+mn-lt"/>
              </a:rPr>
              <a:t>= 	totale kosten per jaar			=	57.750 euro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sz="1600" cap="none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sz="1600" cap="none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latin typeface="+mn-lt"/>
              </a:rPr>
              <a:t>/	effectieve werkweken per jaar		/	46 weken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sz="1600" cap="none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latin typeface="+mn-lt"/>
              </a:rPr>
              <a:t>=	totale kosten per werkweek			=	1.255 euro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sz="1600" cap="none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sz="1600" cap="none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latin typeface="+mn-lt"/>
              </a:rPr>
              <a:t>/	werkuren voor klant per werkweek		/	30 uren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sz="1600" cap="none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solidFill>
                  <a:srgbClr val="00CC99"/>
                </a:solidFill>
                <a:latin typeface="+mn-lt"/>
              </a:rPr>
              <a:t>=	totale kosten per werkuur			=	41,83 euro</a:t>
            </a:r>
          </a:p>
        </p:txBody>
      </p:sp>
    </p:spTree>
    <p:extLst>
      <p:ext uri="{BB962C8B-B14F-4D97-AF65-F5344CB8AC3E}">
        <p14:creationId xmlns:p14="http://schemas.microsoft.com/office/powerpoint/2010/main" val="314334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8FAA8-1FFF-49A5-9535-6178D94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2. Indirecte kosten volgens tijd</a:t>
            </a:r>
          </a:p>
        </p:txBody>
      </p:sp>
      <p:pic>
        <p:nvPicPr>
          <p:cNvPr id="18" name="Graphic 17" descr="Stopwatch">
            <a:extLst>
              <a:ext uri="{FF2B5EF4-FFF2-40B4-BE49-F238E27FC236}">
                <a16:creationId xmlns:a16="http://schemas.microsoft.com/office/drawing/2014/main" id="{E797FE5D-3231-4BB4-9B12-18D65BB0C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8739" y="2941809"/>
            <a:ext cx="1099967" cy="1099967"/>
          </a:xfrm>
          <a:prstGeom prst="rect">
            <a:avLst/>
          </a:prstGeom>
        </p:spPr>
      </p:pic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94A0B338-EF8C-4793-AD05-BBE20C858C05}"/>
              </a:ext>
            </a:extLst>
          </p:cNvPr>
          <p:cNvSpPr txBox="1">
            <a:spLocks/>
          </p:cNvSpPr>
          <p:nvPr/>
        </p:nvSpPr>
        <p:spPr>
          <a:xfrm>
            <a:off x="0" y="4023868"/>
            <a:ext cx="3706976" cy="758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3200" cap="none" dirty="0">
                <a:solidFill>
                  <a:srgbClr val="00CC99"/>
                </a:solidFill>
                <a:latin typeface="+mj-lt"/>
              </a:rPr>
              <a:t>Tijd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E93DB7A8-CF07-48BB-B655-7BD9A52A1F4E}"/>
              </a:ext>
            </a:extLst>
          </p:cNvPr>
          <p:cNvSpPr txBox="1">
            <a:spLocks/>
          </p:cNvSpPr>
          <p:nvPr/>
        </p:nvSpPr>
        <p:spPr>
          <a:xfrm>
            <a:off x="3188647" y="1982030"/>
            <a:ext cx="9482638" cy="198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cap="none" dirty="0">
                <a:latin typeface="+mj-lt"/>
              </a:rPr>
              <a:t>		Kostprijs per uur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cap="none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cap="none" dirty="0">
                <a:latin typeface="+mj-lt"/>
              </a:rPr>
              <a:t>	x  	schatting aantal uren</a:t>
            </a:r>
            <a:endParaRPr lang="nl-BE" cap="none" dirty="0">
              <a:solidFill>
                <a:srgbClr val="00CC99"/>
              </a:solidFill>
              <a:latin typeface="+mj-lt"/>
            </a:endParaRP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B80D9FA-6F7B-4E10-A589-9ECB7B45E73F}"/>
              </a:ext>
            </a:extLst>
          </p:cNvPr>
          <p:cNvCxnSpPr>
            <a:cxnSpLocks/>
          </p:cNvCxnSpPr>
          <p:nvPr/>
        </p:nvCxnSpPr>
        <p:spPr>
          <a:xfrm>
            <a:off x="4090642" y="3955528"/>
            <a:ext cx="6826499" cy="15902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D28564DF-AAD6-4232-921E-F3D435A16C10}"/>
              </a:ext>
            </a:extLst>
          </p:cNvPr>
          <p:cNvSpPr txBox="1">
            <a:spLocks/>
          </p:cNvSpPr>
          <p:nvPr/>
        </p:nvSpPr>
        <p:spPr>
          <a:xfrm>
            <a:off x="3188647" y="3800005"/>
            <a:ext cx="94826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cap="none" dirty="0">
                <a:latin typeface="+mj-lt"/>
              </a:rPr>
              <a:t>	</a:t>
            </a:r>
            <a:r>
              <a:rPr lang="nl-BE" cap="none" dirty="0">
                <a:solidFill>
                  <a:srgbClr val="00CC99"/>
                </a:solidFill>
                <a:latin typeface="+mj-lt"/>
              </a:rPr>
              <a:t>=	indirecte kost van product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36BBBCD-1390-42DA-86AE-7510DF300664}"/>
              </a:ext>
            </a:extLst>
          </p:cNvPr>
          <p:cNvSpPr txBox="1">
            <a:spLocks/>
          </p:cNvSpPr>
          <p:nvPr/>
        </p:nvSpPr>
        <p:spPr>
          <a:xfrm>
            <a:off x="3188647" y="4381477"/>
            <a:ext cx="9482638" cy="198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cap="none" dirty="0">
                <a:latin typeface="+mj-lt"/>
              </a:rPr>
              <a:t>	+ 	directe kost van product</a:t>
            </a:r>
            <a:endParaRPr lang="nl-BE" cap="none" dirty="0">
              <a:solidFill>
                <a:srgbClr val="00CC99"/>
              </a:solidFill>
              <a:latin typeface="+mj-lt"/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486877DD-70B3-46E5-B8ED-F1C61CCB9501}"/>
              </a:ext>
            </a:extLst>
          </p:cNvPr>
          <p:cNvSpPr txBox="1">
            <a:spLocks/>
          </p:cNvSpPr>
          <p:nvPr/>
        </p:nvSpPr>
        <p:spPr>
          <a:xfrm>
            <a:off x="3188647" y="5381147"/>
            <a:ext cx="94826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cap="none" dirty="0">
                <a:latin typeface="+mj-lt"/>
              </a:rPr>
              <a:t>	</a:t>
            </a:r>
            <a:r>
              <a:rPr lang="nl-BE" cap="none" dirty="0">
                <a:solidFill>
                  <a:srgbClr val="00CC99"/>
                </a:solidFill>
                <a:latin typeface="+mj-lt"/>
              </a:rPr>
              <a:t>=	totale kost van product</a:t>
            </a:r>
          </a:p>
        </p:txBody>
      </p:sp>
    </p:spTree>
    <p:extLst>
      <p:ext uri="{BB962C8B-B14F-4D97-AF65-F5344CB8AC3E}">
        <p14:creationId xmlns:p14="http://schemas.microsoft.com/office/powerpoint/2010/main" val="272288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Man">
            <a:extLst>
              <a:ext uri="{FF2B5EF4-FFF2-40B4-BE49-F238E27FC236}">
                <a16:creationId xmlns:a16="http://schemas.microsoft.com/office/drawing/2014/main" id="{AD63033F-6A83-456F-B016-384BA97C6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6662" y="1585011"/>
            <a:ext cx="1071874" cy="1071874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D6FD31B5-6F71-4A60-B920-EB7CAD654981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722774" y="2656885"/>
            <a:ext cx="3049825" cy="510261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682045D0-2C31-411C-A7F6-C57CD5C6F6B7}"/>
              </a:ext>
            </a:extLst>
          </p:cNvPr>
          <p:cNvCxnSpPr>
            <a:cxnSpLocks/>
            <a:stCxn id="15" idx="2"/>
            <a:endCxn id="34" idx="0"/>
          </p:cNvCxnSpPr>
          <p:nvPr/>
        </p:nvCxnSpPr>
        <p:spPr>
          <a:xfrm flipH="1">
            <a:off x="4292232" y="2656885"/>
            <a:ext cx="1480367" cy="55003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12DB84E0-615B-4565-A274-183E32E9A1F7}"/>
              </a:ext>
            </a:extLst>
          </p:cNvPr>
          <p:cNvCxnSpPr>
            <a:cxnSpLocks/>
            <a:stCxn id="15" idx="2"/>
            <a:endCxn id="35" idx="0"/>
          </p:cNvCxnSpPr>
          <p:nvPr/>
        </p:nvCxnSpPr>
        <p:spPr>
          <a:xfrm flipH="1">
            <a:off x="5772241" y="2656885"/>
            <a:ext cx="358" cy="55003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57706791-B4F6-425D-A669-FCB3A86D5D97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772599" y="2656885"/>
            <a:ext cx="1550796" cy="46448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44E1592F-CA05-4E7E-B4D3-ECB2F1FC9997}"/>
              </a:ext>
            </a:extLst>
          </p:cNvPr>
          <p:cNvCxnSpPr>
            <a:cxnSpLocks/>
            <a:stCxn id="15" idx="2"/>
            <a:endCxn id="37" idx="0"/>
          </p:cNvCxnSpPr>
          <p:nvPr/>
        </p:nvCxnSpPr>
        <p:spPr>
          <a:xfrm>
            <a:off x="5772599" y="2656885"/>
            <a:ext cx="3023458" cy="55003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Munten">
            <a:extLst>
              <a:ext uri="{FF2B5EF4-FFF2-40B4-BE49-F238E27FC236}">
                <a16:creationId xmlns:a16="http://schemas.microsoft.com/office/drawing/2014/main" id="{4CA39EF8-6F59-439A-AEAA-9282D4152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757" y="5547246"/>
            <a:ext cx="656422" cy="656422"/>
          </a:xfrm>
          <a:prstGeom prst="rect">
            <a:avLst/>
          </a:prstGeom>
        </p:spPr>
      </p:pic>
      <p:pic>
        <p:nvPicPr>
          <p:cNvPr id="27" name="Graphic 26" descr="Munten">
            <a:extLst>
              <a:ext uri="{FF2B5EF4-FFF2-40B4-BE49-F238E27FC236}">
                <a16:creationId xmlns:a16="http://schemas.microsoft.com/office/drawing/2014/main" id="{8E25B4C2-0069-406F-8A1E-43BBAEFF7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1753" y="5418257"/>
            <a:ext cx="914400" cy="914400"/>
          </a:xfrm>
          <a:prstGeom prst="rect">
            <a:avLst/>
          </a:prstGeom>
        </p:spPr>
      </p:pic>
      <p:pic>
        <p:nvPicPr>
          <p:cNvPr id="28" name="Graphic 27" descr="Munten">
            <a:extLst>
              <a:ext uri="{FF2B5EF4-FFF2-40B4-BE49-F238E27FC236}">
                <a16:creationId xmlns:a16="http://schemas.microsoft.com/office/drawing/2014/main" id="{58F312FA-34AE-4E27-8446-F24C07D65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8766" y="5621740"/>
            <a:ext cx="507434" cy="507434"/>
          </a:xfrm>
          <a:prstGeom prst="rect">
            <a:avLst/>
          </a:prstGeom>
        </p:spPr>
      </p:pic>
      <p:pic>
        <p:nvPicPr>
          <p:cNvPr id="29" name="Graphic 28" descr="Munten">
            <a:extLst>
              <a:ext uri="{FF2B5EF4-FFF2-40B4-BE49-F238E27FC236}">
                <a16:creationId xmlns:a16="http://schemas.microsoft.com/office/drawing/2014/main" id="{CE72441A-9E3E-48B4-9E99-EE30D5B5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99872" y="5464079"/>
            <a:ext cx="807229" cy="807229"/>
          </a:xfrm>
          <a:prstGeom prst="rect">
            <a:avLst/>
          </a:prstGeom>
        </p:spPr>
      </p:pic>
      <p:pic>
        <p:nvPicPr>
          <p:cNvPr id="30" name="Graphic 29" descr="Munten">
            <a:extLst>
              <a:ext uri="{FF2B5EF4-FFF2-40B4-BE49-F238E27FC236}">
                <a16:creationId xmlns:a16="http://schemas.microsoft.com/office/drawing/2014/main" id="{E06EE5C8-B3FF-4CB9-8461-93972525A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0593" y="5329489"/>
            <a:ext cx="1076408" cy="1076408"/>
          </a:xfrm>
          <a:prstGeom prst="rect">
            <a:avLst/>
          </a:prstGeom>
        </p:spPr>
      </p:pic>
      <p:pic>
        <p:nvPicPr>
          <p:cNvPr id="33" name="Graphic 32" descr="Badge">
            <a:extLst>
              <a:ext uri="{FF2B5EF4-FFF2-40B4-BE49-F238E27FC236}">
                <a16:creationId xmlns:a16="http://schemas.microsoft.com/office/drawing/2014/main" id="{5AC813F4-88F1-4690-A418-765DDFE26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8062" y="3206922"/>
            <a:ext cx="914400" cy="914400"/>
          </a:xfrm>
          <a:prstGeom prst="rect">
            <a:avLst/>
          </a:prstGeom>
        </p:spPr>
      </p:pic>
      <p:pic>
        <p:nvPicPr>
          <p:cNvPr id="34" name="Graphic 33" descr="Badge">
            <a:extLst>
              <a:ext uri="{FF2B5EF4-FFF2-40B4-BE49-F238E27FC236}">
                <a16:creationId xmlns:a16="http://schemas.microsoft.com/office/drawing/2014/main" id="{6EAE1028-2D72-4F4E-9B1C-592EDAFCF1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5032" y="3206922"/>
            <a:ext cx="914400" cy="914400"/>
          </a:xfrm>
          <a:prstGeom prst="rect">
            <a:avLst/>
          </a:prstGeom>
        </p:spPr>
      </p:pic>
      <p:pic>
        <p:nvPicPr>
          <p:cNvPr id="35" name="Graphic 34" descr="Badge">
            <a:extLst>
              <a:ext uri="{FF2B5EF4-FFF2-40B4-BE49-F238E27FC236}">
                <a16:creationId xmlns:a16="http://schemas.microsoft.com/office/drawing/2014/main" id="{194A2D31-557B-4898-915B-5E8FA00C30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15041" y="3206922"/>
            <a:ext cx="914400" cy="914400"/>
          </a:xfrm>
          <a:prstGeom prst="rect">
            <a:avLst/>
          </a:prstGeom>
        </p:spPr>
      </p:pic>
      <p:pic>
        <p:nvPicPr>
          <p:cNvPr id="36" name="Graphic 35" descr="Badge">
            <a:extLst>
              <a:ext uri="{FF2B5EF4-FFF2-40B4-BE49-F238E27FC236}">
                <a16:creationId xmlns:a16="http://schemas.microsoft.com/office/drawing/2014/main" id="{6EC78E25-0E77-4141-B0D7-1B6D7487B2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37581" y="3206922"/>
            <a:ext cx="914400" cy="914400"/>
          </a:xfrm>
          <a:prstGeom prst="rect">
            <a:avLst/>
          </a:prstGeom>
        </p:spPr>
      </p:pic>
      <p:pic>
        <p:nvPicPr>
          <p:cNvPr id="37" name="Graphic 36" descr="Badge">
            <a:extLst>
              <a:ext uri="{FF2B5EF4-FFF2-40B4-BE49-F238E27FC236}">
                <a16:creationId xmlns:a16="http://schemas.microsoft.com/office/drawing/2014/main" id="{88D139C2-D163-4820-AB87-48CE39A701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38857" y="3206922"/>
            <a:ext cx="914400" cy="914400"/>
          </a:xfrm>
          <a:prstGeom prst="rect">
            <a:avLst/>
          </a:prstGeom>
        </p:spPr>
      </p:pic>
      <p:pic>
        <p:nvPicPr>
          <p:cNvPr id="39" name="Graphic 38" descr="Lijst">
            <a:extLst>
              <a:ext uri="{FF2B5EF4-FFF2-40B4-BE49-F238E27FC236}">
                <a16:creationId xmlns:a16="http://schemas.microsoft.com/office/drawing/2014/main" id="{C08E7226-455A-4620-91A3-E5F7A46CCB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38060" y="4304423"/>
            <a:ext cx="914400" cy="914400"/>
          </a:xfrm>
          <a:prstGeom prst="rect">
            <a:avLst/>
          </a:prstGeom>
        </p:spPr>
      </p:pic>
      <p:pic>
        <p:nvPicPr>
          <p:cNvPr id="40" name="Graphic 39" descr="Lijst">
            <a:extLst>
              <a:ext uri="{FF2B5EF4-FFF2-40B4-BE49-F238E27FC236}">
                <a16:creationId xmlns:a16="http://schemas.microsoft.com/office/drawing/2014/main" id="{313E5A73-7A5C-495F-94F5-33D90F6BB4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35032" y="4304423"/>
            <a:ext cx="914400" cy="914400"/>
          </a:xfrm>
          <a:prstGeom prst="rect">
            <a:avLst/>
          </a:prstGeom>
        </p:spPr>
      </p:pic>
      <p:pic>
        <p:nvPicPr>
          <p:cNvPr id="41" name="Graphic 40" descr="Lijst">
            <a:extLst>
              <a:ext uri="{FF2B5EF4-FFF2-40B4-BE49-F238E27FC236}">
                <a16:creationId xmlns:a16="http://schemas.microsoft.com/office/drawing/2014/main" id="{C73EBBA1-57B5-4ED5-BEEF-2AA5D7972B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15041" y="4304423"/>
            <a:ext cx="914400" cy="914400"/>
          </a:xfrm>
          <a:prstGeom prst="rect">
            <a:avLst/>
          </a:prstGeom>
        </p:spPr>
      </p:pic>
      <p:pic>
        <p:nvPicPr>
          <p:cNvPr id="42" name="Graphic 41" descr="Lijst">
            <a:extLst>
              <a:ext uri="{FF2B5EF4-FFF2-40B4-BE49-F238E27FC236}">
                <a16:creationId xmlns:a16="http://schemas.microsoft.com/office/drawing/2014/main" id="{43074F23-A533-49B4-8774-F21D6C5EE38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37581" y="4308303"/>
            <a:ext cx="914400" cy="914400"/>
          </a:xfrm>
          <a:prstGeom prst="rect">
            <a:avLst/>
          </a:prstGeom>
        </p:spPr>
      </p:pic>
      <p:pic>
        <p:nvPicPr>
          <p:cNvPr id="43" name="Graphic 42" descr="Lijst">
            <a:extLst>
              <a:ext uri="{FF2B5EF4-FFF2-40B4-BE49-F238E27FC236}">
                <a16:creationId xmlns:a16="http://schemas.microsoft.com/office/drawing/2014/main" id="{F24E43BF-3A61-4DB0-9169-D8C1B868D0C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38857" y="4304423"/>
            <a:ext cx="914400" cy="914400"/>
          </a:xfrm>
          <a:prstGeom prst="rect">
            <a:avLst/>
          </a:prstGeom>
        </p:spPr>
      </p:pic>
      <p:sp>
        <p:nvSpPr>
          <p:cNvPr id="45" name="Titel 1">
            <a:extLst>
              <a:ext uri="{FF2B5EF4-FFF2-40B4-BE49-F238E27FC236}">
                <a16:creationId xmlns:a16="http://schemas.microsoft.com/office/drawing/2014/main" id="{0EFF3ED4-AE10-4F0D-BC6C-97B74AF78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3. Jouw doelgroep</a:t>
            </a:r>
          </a:p>
        </p:txBody>
      </p:sp>
    </p:spTree>
    <p:extLst>
      <p:ext uri="{BB962C8B-B14F-4D97-AF65-F5344CB8AC3E}">
        <p14:creationId xmlns:p14="http://schemas.microsoft.com/office/powerpoint/2010/main" val="53224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Man">
            <a:extLst>
              <a:ext uri="{FF2B5EF4-FFF2-40B4-BE49-F238E27FC236}">
                <a16:creationId xmlns:a16="http://schemas.microsoft.com/office/drawing/2014/main" id="{AD63033F-6A83-456F-B016-384BA97C6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649" y="347237"/>
            <a:ext cx="1071874" cy="1071874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D6FD31B5-6F71-4A60-B920-EB7CAD654981}"/>
              </a:ext>
            </a:extLst>
          </p:cNvPr>
          <p:cNvCxnSpPr>
            <a:cxnSpLocks/>
          </p:cNvCxnSpPr>
          <p:nvPr/>
        </p:nvCxnSpPr>
        <p:spPr>
          <a:xfrm>
            <a:off x="1157821" y="1634228"/>
            <a:ext cx="0" cy="378656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Munten">
            <a:extLst>
              <a:ext uri="{FF2B5EF4-FFF2-40B4-BE49-F238E27FC236}">
                <a16:creationId xmlns:a16="http://schemas.microsoft.com/office/drawing/2014/main" id="{4CA39EF8-6F59-439A-AEAA-9282D4152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512" y="5298632"/>
            <a:ext cx="864148" cy="864148"/>
          </a:xfrm>
          <a:prstGeom prst="rect">
            <a:avLst/>
          </a:prstGeom>
        </p:spPr>
      </p:pic>
      <p:pic>
        <p:nvPicPr>
          <p:cNvPr id="33" name="Graphic 32" descr="Badge">
            <a:extLst>
              <a:ext uri="{FF2B5EF4-FFF2-40B4-BE49-F238E27FC236}">
                <a16:creationId xmlns:a16="http://schemas.microsoft.com/office/drawing/2014/main" id="{5AC813F4-88F1-4690-A418-765DDFE26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386" y="2136380"/>
            <a:ext cx="914400" cy="914400"/>
          </a:xfrm>
          <a:prstGeom prst="rect">
            <a:avLst/>
          </a:prstGeom>
        </p:spPr>
      </p:pic>
      <p:pic>
        <p:nvPicPr>
          <p:cNvPr id="39" name="Graphic 38" descr="Lijst">
            <a:extLst>
              <a:ext uri="{FF2B5EF4-FFF2-40B4-BE49-F238E27FC236}">
                <a16:creationId xmlns:a16="http://schemas.microsoft.com/office/drawing/2014/main" id="{C08E7226-455A-4620-91A3-E5F7A46CCB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386" y="3737978"/>
            <a:ext cx="914400" cy="914400"/>
          </a:xfrm>
          <a:prstGeom prst="rect">
            <a:avLst/>
          </a:prstGeom>
        </p:spPr>
      </p:pic>
      <p:sp>
        <p:nvSpPr>
          <p:cNvPr id="45" name="Titel 1">
            <a:extLst>
              <a:ext uri="{FF2B5EF4-FFF2-40B4-BE49-F238E27FC236}">
                <a16:creationId xmlns:a16="http://schemas.microsoft.com/office/drawing/2014/main" id="{5277D4B9-820C-49E2-A088-B84BCD325AB3}"/>
              </a:ext>
            </a:extLst>
          </p:cNvPr>
          <p:cNvSpPr txBox="1">
            <a:spLocks/>
          </p:cNvSpPr>
          <p:nvPr/>
        </p:nvSpPr>
        <p:spPr>
          <a:xfrm>
            <a:off x="1995601" y="347237"/>
            <a:ext cx="2699216" cy="10718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r>
              <a:rPr lang="nl-BE" sz="2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Doelgroep</a:t>
            </a:r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CC6DCF92-EBFD-41E4-9618-1A8B3014BA91}"/>
              </a:ext>
            </a:extLst>
          </p:cNvPr>
          <p:cNvSpPr txBox="1">
            <a:spLocks/>
          </p:cNvSpPr>
          <p:nvPr/>
        </p:nvSpPr>
        <p:spPr>
          <a:xfrm>
            <a:off x="2022896" y="2057642"/>
            <a:ext cx="2783019" cy="10718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r>
              <a:rPr lang="nl-BE" sz="2000" cap="none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Klantenprofielen</a:t>
            </a:r>
          </a:p>
        </p:txBody>
      </p:sp>
      <p:sp>
        <p:nvSpPr>
          <p:cNvPr id="52" name="Titel 1">
            <a:extLst>
              <a:ext uri="{FF2B5EF4-FFF2-40B4-BE49-F238E27FC236}">
                <a16:creationId xmlns:a16="http://schemas.microsoft.com/office/drawing/2014/main" id="{CEEAF669-0793-4741-8A05-9F8230164266}"/>
              </a:ext>
            </a:extLst>
          </p:cNvPr>
          <p:cNvSpPr txBox="1">
            <a:spLocks/>
          </p:cNvSpPr>
          <p:nvPr/>
        </p:nvSpPr>
        <p:spPr>
          <a:xfrm>
            <a:off x="2022897" y="3659240"/>
            <a:ext cx="2699216" cy="10718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r>
              <a:rPr lang="nl-BE" sz="2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Context</a:t>
            </a:r>
          </a:p>
        </p:txBody>
      </p:sp>
      <p:sp>
        <p:nvSpPr>
          <p:cNvPr id="53" name="Titel 1">
            <a:extLst>
              <a:ext uri="{FF2B5EF4-FFF2-40B4-BE49-F238E27FC236}">
                <a16:creationId xmlns:a16="http://schemas.microsoft.com/office/drawing/2014/main" id="{89A87E4F-7993-4F40-978F-B2071F8FC608}"/>
              </a:ext>
            </a:extLst>
          </p:cNvPr>
          <p:cNvSpPr txBox="1">
            <a:spLocks/>
          </p:cNvSpPr>
          <p:nvPr/>
        </p:nvSpPr>
        <p:spPr>
          <a:xfrm>
            <a:off x="2022897" y="5190218"/>
            <a:ext cx="2699216" cy="10718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r>
              <a:rPr lang="nl-BE" sz="2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Winstgevendheid</a:t>
            </a:r>
          </a:p>
        </p:txBody>
      </p:sp>
      <p:sp>
        <p:nvSpPr>
          <p:cNvPr id="55" name="Titel 1">
            <a:extLst>
              <a:ext uri="{FF2B5EF4-FFF2-40B4-BE49-F238E27FC236}">
                <a16:creationId xmlns:a16="http://schemas.microsoft.com/office/drawing/2014/main" id="{8FD2B7A7-CDE8-449A-81C5-8E4FB9354CB3}"/>
              </a:ext>
            </a:extLst>
          </p:cNvPr>
          <p:cNvSpPr txBox="1">
            <a:spLocks/>
          </p:cNvSpPr>
          <p:nvPr/>
        </p:nvSpPr>
        <p:spPr>
          <a:xfrm>
            <a:off x="5940110" y="2027162"/>
            <a:ext cx="4950353" cy="10718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r>
              <a:rPr lang="nl-BE" sz="2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Demografische gegevens?</a:t>
            </a:r>
          </a:p>
        </p:txBody>
      </p:sp>
      <p:sp>
        <p:nvSpPr>
          <p:cNvPr id="56" name="Titel 1">
            <a:extLst>
              <a:ext uri="{FF2B5EF4-FFF2-40B4-BE49-F238E27FC236}">
                <a16:creationId xmlns:a16="http://schemas.microsoft.com/office/drawing/2014/main" id="{CB137B9B-198B-4923-AEFC-77DA5D88D253}"/>
              </a:ext>
            </a:extLst>
          </p:cNvPr>
          <p:cNvSpPr txBox="1">
            <a:spLocks/>
          </p:cNvSpPr>
          <p:nvPr/>
        </p:nvSpPr>
        <p:spPr>
          <a:xfrm>
            <a:off x="5940111" y="3628759"/>
            <a:ext cx="3884296" cy="10718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r>
              <a:rPr lang="nl-BE" sz="2000" cap="none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Wat is hun situatie?</a:t>
            </a:r>
          </a:p>
        </p:txBody>
      </p:sp>
      <p:sp>
        <p:nvSpPr>
          <p:cNvPr id="57" name="Titel 1">
            <a:extLst>
              <a:ext uri="{FF2B5EF4-FFF2-40B4-BE49-F238E27FC236}">
                <a16:creationId xmlns:a16="http://schemas.microsoft.com/office/drawing/2014/main" id="{F9564917-9A23-46BC-8CF5-01D516FBF67F}"/>
              </a:ext>
            </a:extLst>
          </p:cNvPr>
          <p:cNvSpPr txBox="1">
            <a:spLocks/>
          </p:cNvSpPr>
          <p:nvPr/>
        </p:nvSpPr>
        <p:spPr>
          <a:xfrm>
            <a:off x="5940111" y="5159737"/>
            <a:ext cx="3884296" cy="10718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r>
              <a:rPr lang="nl-NL" sz="20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Hoeveel kan je aan hen verdienen?</a:t>
            </a:r>
            <a:endParaRPr lang="nl-BE" sz="2000" cap="none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D882B27F-DAB8-4FC3-8187-86C2CC469544}"/>
              </a:ext>
            </a:extLst>
          </p:cNvPr>
          <p:cNvSpPr txBox="1">
            <a:spLocks/>
          </p:cNvSpPr>
          <p:nvPr/>
        </p:nvSpPr>
        <p:spPr>
          <a:xfrm>
            <a:off x="5953758" y="5520895"/>
            <a:ext cx="2877276" cy="10718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r>
              <a:rPr lang="nl-NL" sz="1800" cap="none" dirty="0">
                <a:solidFill>
                  <a:srgbClr val="00CC99"/>
                </a:solidFill>
                <a:latin typeface="+mn-lt"/>
              </a:rPr>
              <a:t>vb. </a:t>
            </a:r>
            <a:endParaRPr lang="nl-BE" sz="1800" cap="none" dirty="0">
              <a:solidFill>
                <a:srgbClr val="00CC99"/>
              </a:solidFill>
              <a:latin typeface="+mn-lt"/>
            </a:endParaRPr>
          </a:p>
        </p:txBody>
      </p:sp>
      <p:sp>
        <p:nvSpPr>
          <p:cNvPr id="59" name="Titel 1">
            <a:extLst>
              <a:ext uri="{FF2B5EF4-FFF2-40B4-BE49-F238E27FC236}">
                <a16:creationId xmlns:a16="http://schemas.microsoft.com/office/drawing/2014/main" id="{88AC7C30-2A90-4833-A554-51FB79170872}"/>
              </a:ext>
            </a:extLst>
          </p:cNvPr>
          <p:cNvSpPr txBox="1">
            <a:spLocks/>
          </p:cNvSpPr>
          <p:nvPr/>
        </p:nvSpPr>
        <p:spPr>
          <a:xfrm>
            <a:off x="6436748" y="5520895"/>
            <a:ext cx="3884296" cy="10718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r>
              <a:rPr lang="nl-NL" sz="1800" cap="none" dirty="0">
                <a:solidFill>
                  <a:srgbClr val="00CC99"/>
                </a:solidFill>
                <a:latin typeface="+mn-lt"/>
              </a:rPr>
              <a:t>Hun budget</a:t>
            </a:r>
            <a:endParaRPr lang="nl-BE" sz="1800" cap="none" dirty="0">
              <a:solidFill>
                <a:srgbClr val="00CC99"/>
              </a:solidFill>
              <a:latin typeface="+mn-lt"/>
            </a:endParaRPr>
          </a:p>
        </p:txBody>
      </p:sp>
      <p:sp>
        <p:nvSpPr>
          <p:cNvPr id="60" name="Titel 1">
            <a:extLst>
              <a:ext uri="{FF2B5EF4-FFF2-40B4-BE49-F238E27FC236}">
                <a16:creationId xmlns:a16="http://schemas.microsoft.com/office/drawing/2014/main" id="{E1E918A5-E1A7-404D-948E-2134E72F4F16}"/>
              </a:ext>
            </a:extLst>
          </p:cNvPr>
          <p:cNvSpPr txBox="1">
            <a:spLocks/>
          </p:cNvSpPr>
          <p:nvPr/>
        </p:nvSpPr>
        <p:spPr>
          <a:xfrm>
            <a:off x="5953758" y="2522155"/>
            <a:ext cx="5290016" cy="131923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r>
              <a:rPr lang="nl-NL" sz="1800" cap="none" dirty="0">
                <a:solidFill>
                  <a:srgbClr val="00CC99"/>
                </a:solidFill>
                <a:latin typeface="+mn-lt"/>
              </a:rPr>
              <a:t>vb. leeftijd, regio, inkomensklasse, gedrag, interesses</a:t>
            </a:r>
            <a:endParaRPr lang="nl-BE" sz="1800" cap="none" dirty="0">
              <a:solidFill>
                <a:srgbClr val="00CC99"/>
              </a:solidFill>
              <a:latin typeface="+mn-lt"/>
            </a:endParaRPr>
          </a:p>
        </p:txBody>
      </p:sp>
      <p:sp>
        <p:nvSpPr>
          <p:cNvPr id="61" name="Titel 1">
            <a:extLst>
              <a:ext uri="{FF2B5EF4-FFF2-40B4-BE49-F238E27FC236}">
                <a16:creationId xmlns:a16="http://schemas.microsoft.com/office/drawing/2014/main" id="{BEB671A8-BC55-4CC9-AD0B-0AAFFDA8A0BC}"/>
              </a:ext>
            </a:extLst>
          </p:cNvPr>
          <p:cNvSpPr txBox="1">
            <a:spLocks/>
          </p:cNvSpPr>
          <p:nvPr/>
        </p:nvSpPr>
        <p:spPr>
          <a:xfrm>
            <a:off x="5953758" y="4084184"/>
            <a:ext cx="5290015" cy="10718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r>
              <a:rPr lang="nl-NL" sz="1800" cap="none">
                <a:solidFill>
                  <a:srgbClr val="00CC99"/>
                </a:solidFill>
                <a:latin typeface="+mn-lt"/>
              </a:rPr>
              <a:t>vb. problemen, noden, wensen, valkuilen, waarmee hulp nodig</a:t>
            </a:r>
            <a:endParaRPr lang="nl-BE" sz="1800" cap="none">
              <a:solidFill>
                <a:srgbClr val="00CC99"/>
              </a:solidFill>
              <a:latin typeface="+mn-lt"/>
            </a:endParaRP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A3550CD6-72F3-4706-856F-660BEBAE6847}"/>
              </a:ext>
            </a:extLst>
          </p:cNvPr>
          <p:cNvCxnSpPr>
            <a:cxnSpLocks/>
          </p:cNvCxnSpPr>
          <p:nvPr/>
        </p:nvCxnSpPr>
        <p:spPr>
          <a:xfrm>
            <a:off x="1157821" y="3204836"/>
            <a:ext cx="0" cy="378656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7D59C703-EBD2-4001-9941-D651DD810890}"/>
              </a:ext>
            </a:extLst>
          </p:cNvPr>
          <p:cNvCxnSpPr>
            <a:cxnSpLocks/>
          </p:cNvCxnSpPr>
          <p:nvPr/>
        </p:nvCxnSpPr>
        <p:spPr>
          <a:xfrm>
            <a:off x="1153048" y="4825301"/>
            <a:ext cx="0" cy="378656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7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C9AF6DA-2B82-490C-B081-AFD378938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 descr="Afbeelding met racket, man, speler, tennisbaan&#10;&#10;Automatisch gegenereerde beschrijving">
            <a:extLst>
              <a:ext uri="{FF2B5EF4-FFF2-40B4-BE49-F238E27FC236}">
                <a16:creationId xmlns:a16="http://schemas.microsoft.com/office/drawing/2014/main" id="{3A47D092-35F0-419F-8B09-024B19104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1"/>
            <a:ext cx="12192000" cy="6858000"/>
          </a:xfr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D76FB54-FDC2-4DD7-ACD5-5B35C48A7395}"/>
              </a:ext>
            </a:extLst>
          </p:cNvPr>
          <p:cNvSpPr/>
          <p:nvPr/>
        </p:nvSpPr>
        <p:spPr>
          <a:xfrm>
            <a:off x="355107" y="311858"/>
            <a:ext cx="11540971" cy="62342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binnen, persoon, muur, man&#10;&#10;Automatisch gegenereerde beschrijving">
            <a:extLst>
              <a:ext uri="{FF2B5EF4-FFF2-40B4-BE49-F238E27FC236}">
                <a16:creationId xmlns:a16="http://schemas.microsoft.com/office/drawing/2014/main" id="{9AFE75DE-275A-4030-9BD3-ABBE3D18F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5797"/>
          <a:stretch/>
        </p:blipFill>
        <p:spPr>
          <a:xfrm>
            <a:off x="4859181" y="475695"/>
            <a:ext cx="6010298" cy="5565891"/>
          </a:xfrm>
          <a:prstGeom prst="rect">
            <a:avLst/>
          </a:prstGeom>
        </p:spPr>
      </p:pic>
      <p:pic>
        <p:nvPicPr>
          <p:cNvPr id="5" name="Afbeelding 4" descr="Afbeelding met racket, man, speler, tennisbaan&#10;&#10;Automatisch gegenereerde beschrijving">
            <a:extLst>
              <a:ext uri="{FF2B5EF4-FFF2-40B4-BE49-F238E27FC236}">
                <a16:creationId xmlns:a16="http://schemas.microsoft.com/office/drawing/2014/main" id="{A4AACCA4-F60C-402C-9A9A-2919BBBA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64" y="635079"/>
            <a:ext cx="6105949" cy="540650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A4118D8-A791-41A3-9F76-5E7F388EB8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7433" r="7050" b="12446"/>
          <a:stretch/>
        </p:blipFill>
        <p:spPr>
          <a:xfrm>
            <a:off x="4639251" y="410706"/>
            <a:ext cx="6441374" cy="593896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142586C-E582-4AB2-942E-DB5963571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43" y="2545828"/>
            <a:ext cx="1740457" cy="20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75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1B1F94BF-C144-4B24-A7D3-6DE28FBD1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691" y="2098378"/>
            <a:ext cx="1475302" cy="1475302"/>
          </a:xfrm>
          <a:prstGeom prst="rect">
            <a:avLst/>
          </a:prstGeom>
        </p:spPr>
      </p:pic>
      <p:pic>
        <p:nvPicPr>
          <p:cNvPr id="8" name="Graphic 7" descr="Vrouw">
            <a:extLst>
              <a:ext uri="{FF2B5EF4-FFF2-40B4-BE49-F238E27FC236}">
                <a16:creationId xmlns:a16="http://schemas.microsoft.com/office/drawing/2014/main" id="{CCD1864E-717D-4C36-963E-985ACC445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1390" y="2098378"/>
            <a:ext cx="1475302" cy="1475302"/>
          </a:xfrm>
          <a:prstGeom prst="rect">
            <a:avLst/>
          </a:prstGeom>
        </p:spPr>
      </p:pic>
      <p:pic>
        <p:nvPicPr>
          <p:cNvPr id="10" name="Graphic 9" descr="Gloeilamp">
            <a:extLst>
              <a:ext uri="{FF2B5EF4-FFF2-40B4-BE49-F238E27FC236}">
                <a16:creationId xmlns:a16="http://schemas.microsoft.com/office/drawing/2014/main" id="{E36E7B35-C49A-49F2-862B-55A4453F3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33404" y="1877563"/>
            <a:ext cx="577747" cy="577747"/>
          </a:xfrm>
          <a:prstGeom prst="rect">
            <a:avLst/>
          </a:prstGeom>
        </p:spPr>
      </p:pic>
      <p:pic>
        <p:nvPicPr>
          <p:cNvPr id="12" name="Graphic 11" descr="Puzzel">
            <a:extLst>
              <a:ext uri="{FF2B5EF4-FFF2-40B4-BE49-F238E27FC236}">
                <a16:creationId xmlns:a16="http://schemas.microsoft.com/office/drawing/2014/main" id="{60F1C74E-1293-4564-AD1D-54A53AC30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25956" y="1915606"/>
            <a:ext cx="539704" cy="539704"/>
          </a:xfrm>
          <a:prstGeom prst="rect">
            <a:avLst/>
          </a:prstGeom>
        </p:spPr>
      </p:pic>
      <p:pic>
        <p:nvPicPr>
          <p:cNvPr id="14" name="Graphic 13" descr="Tandwielen">
            <a:extLst>
              <a:ext uri="{FF2B5EF4-FFF2-40B4-BE49-F238E27FC236}">
                <a16:creationId xmlns:a16="http://schemas.microsoft.com/office/drawing/2014/main" id="{38FB2FF0-8159-44D2-8B2C-40D500F80B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69548" y="1915606"/>
            <a:ext cx="646321" cy="646321"/>
          </a:xfrm>
          <a:prstGeom prst="rect">
            <a:avLst/>
          </a:prstGeom>
        </p:spPr>
      </p:pic>
      <p:pic>
        <p:nvPicPr>
          <p:cNvPr id="15" name="Graphic 14" descr="Man">
            <a:extLst>
              <a:ext uri="{FF2B5EF4-FFF2-40B4-BE49-F238E27FC236}">
                <a16:creationId xmlns:a16="http://schemas.microsoft.com/office/drawing/2014/main" id="{799186DF-D5DE-4F52-A334-B69CB25A05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75899" y="2098378"/>
            <a:ext cx="1475302" cy="1475302"/>
          </a:xfrm>
          <a:prstGeom prst="rect">
            <a:avLst/>
          </a:prstGeom>
        </p:spPr>
      </p:pic>
      <p:pic>
        <p:nvPicPr>
          <p:cNvPr id="16" name="Graphic 15" descr="Man">
            <a:extLst>
              <a:ext uri="{FF2B5EF4-FFF2-40B4-BE49-F238E27FC236}">
                <a16:creationId xmlns:a16="http://schemas.microsoft.com/office/drawing/2014/main" id="{C4186D91-2776-4AFA-B635-5980A558FC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48109" y="2098378"/>
            <a:ext cx="1475302" cy="1475302"/>
          </a:xfrm>
          <a:prstGeom prst="rect">
            <a:avLst/>
          </a:prstGeom>
        </p:spPr>
      </p:pic>
      <p:pic>
        <p:nvPicPr>
          <p:cNvPr id="18" name="Graphic 17" descr="Sleutel">
            <a:extLst>
              <a:ext uri="{FF2B5EF4-FFF2-40B4-BE49-F238E27FC236}">
                <a16:creationId xmlns:a16="http://schemas.microsoft.com/office/drawing/2014/main" id="{2E6E401F-80C3-4CD6-8F5E-3EEB81C183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787112">
            <a:off x="10225273" y="1968207"/>
            <a:ext cx="541116" cy="541116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C8204418-6372-4C94-B5D3-7BF0F8658552}"/>
              </a:ext>
            </a:extLst>
          </p:cNvPr>
          <p:cNvSpPr txBox="1">
            <a:spLocks/>
          </p:cNvSpPr>
          <p:nvPr/>
        </p:nvSpPr>
        <p:spPr>
          <a:xfrm>
            <a:off x="1486242" y="3573680"/>
            <a:ext cx="594199" cy="598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nl-BE" sz="3000" dirty="0">
                <a:solidFill>
                  <a:srgbClr val="0070C0"/>
                </a:solidFill>
                <a:latin typeface="+mn-lt"/>
              </a:rPr>
              <a:t>A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BB17C8F-20DC-4C1E-9211-91CD6238C874}"/>
              </a:ext>
            </a:extLst>
          </p:cNvPr>
          <p:cNvSpPr txBox="1">
            <a:spLocks/>
          </p:cNvSpPr>
          <p:nvPr/>
        </p:nvSpPr>
        <p:spPr>
          <a:xfrm>
            <a:off x="4067893" y="3573680"/>
            <a:ext cx="594199" cy="5981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nl-BE" sz="3000">
                <a:solidFill>
                  <a:schemeClr val="accent5">
                    <a:lumMod val="50000"/>
                  </a:schemeClr>
                </a:solidFill>
                <a:latin typeface="+mn-lt"/>
              </a:rPr>
              <a:t>b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D685F85A-F8E9-414D-B9FD-B01734F50CA2}"/>
              </a:ext>
            </a:extLst>
          </p:cNvPr>
          <p:cNvSpPr txBox="1">
            <a:spLocks/>
          </p:cNvSpPr>
          <p:nvPr/>
        </p:nvSpPr>
        <p:spPr>
          <a:xfrm>
            <a:off x="6716450" y="3573680"/>
            <a:ext cx="594199" cy="598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nl-BE" sz="3000">
                <a:solidFill>
                  <a:srgbClr val="00BBDA"/>
                </a:solidFill>
                <a:latin typeface="+mn-lt"/>
              </a:rPr>
              <a:t>c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C1E00343-8177-4BC3-B8BC-046BD237565D}"/>
              </a:ext>
            </a:extLst>
          </p:cNvPr>
          <p:cNvSpPr txBox="1">
            <a:spLocks/>
          </p:cNvSpPr>
          <p:nvPr/>
        </p:nvSpPr>
        <p:spPr>
          <a:xfrm>
            <a:off x="9588660" y="3573680"/>
            <a:ext cx="594199" cy="59814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rgbClr val="282828"/>
                </a:solidFill>
                <a:latin typeface="Nobel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nl-BE" sz="3000">
                <a:solidFill>
                  <a:srgbClr val="00CC99"/>
                </a:solidFill>
                <a:latin typeface="+mn-lt"/>
              </a:rPr>
              <a:t>jij</a:t>
            </a:r>
          </a:p>
        </p:txBody>
      </p:sp>
      <p:pic>
        <p:nvPicPr>
          <p:cNvPr id="24" name="Graphic 23" descr="Lijst">
            <a:extLst>
              <a:ext uri="{FF2B5EF4-FFF2-40B4-BE49-F238E27FC236}">
                <a16:creationId xmlns:a16="http://schemas.microsoft.com/office/drawing/2014/main" id="{4EDEE3AD-6422-42C9-BEB3-65188DF729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26141" y="4295655"/>
            <a:ext cx="914400" cy="914400"/>
          </a:xfrm>
          <a:prstGeom prst="rect">
            <a:avLst/>
          </a:prstGeom>
        </p:spPr>
      </p:pic>
      <p:pic>
        <p:nvPicPr>
          <p:cNvPr id="25" name="Graphic 24" descr="Lijst">
            <a:extLst>
              <a:ext uri="{FF2B5EF4-FFF2-40B4-BE49-F238E27FC236}">
                <a16:creationId xmlns:a16="http://schemas.microsoft.com/office/drawing/2014/main" id="{D153503C-2C27-4D92-9EFE-2B2E336412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1841" y="4295655"/>
            <a:ext cx="914400" cy="914400"/>
          </a:xfrm>
          <a:prstGeom prst="rect">
            <a:avLst/>
          </a:prstGeom>
        </p:spPr>
      </p:pic>
      <p:pic>
        <p:nvPicPr>
          <p:cNvPr id="26" name="Graphic 25" descr="Lijst">
            <a:extLst>
              <a:ext uri="{FF2B5EF4-FFF2-40B4-BE49-F238E27FC236}">
                <a16:creationId xmlns:a16="http://schemas.microsoft.com/office/drawing/2014/main" id="{AD5B76D4-1A8F-416A-BDA7-C5C76EA1E3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56349" y="4295655"/>
            <a:ext cx="914400" cy="914400"/>
          </a:xfrm>
          <a:prstGeom prst="rect">
            <a:avLst/>
          </a:prstGeom>
        </p:spPr>
      </p:pic>
      <p:pic>
        <p:nvPicPr>
          <p:cNvPr id="27" name="Graphic 26" descr="Lijst">
            <a:extLst>
              <a:ext uri="{FF2B5EF4-FFF2-40B4-BE49-F238E27FC236}">
                <a16:creationId xmlns:a16="http://schemas.microsoft.com/office/drawing/2014/main" id="{AD7C890A-5CC1-485F-87EB-E27EF7A9AB4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428559" y="4295655"/>
            <a:ext cx="914400" cy="914400"/>
          </a:xfrm>
          <a:prstGeom prst="rect">
            <a:avLst/>
          </a:prstGeom>
        </p:spPr>
      </p:pic>
      <p:pic>
        <p:nvPicPr>
          <p:cNvPr id="29" name="Graphic 28" descr="Munten">
            <a:extLst>
              <a:ext uri="{FF2B5EF4-FFF2-40B4-BE49-F238E27FC236}">
                <a16:creationId xmlns:a16="http://schemas.microsoft.com/office/drawing/2014/main" id="{59722748-4726-42E8-A479-A9432E22FC2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26141" y="5414901"/>
            <a:ext cx="914400" cy="914400"/>
          </a:xfrm>
          <a:prstGeom prst="rect">
            <a:avLst/>
          </a:prstGeom>
        </p:spPr>
      </p:pic>
      <p:pic>
        <p:nvPicPr>
          <p:cNvPr id="30" name="Graphic 29" descr="Munten">
            <a:extLst>
              <a:ext uri="{FF2B5EF4-FFF2-40B4-BE49-F238E27FC236}">
                <a16:creationId xmlns:a16="http://schemas.microsoft.com/office/drawing/2014/main" id="{86B7D6BF-708D-4937-B28F-6E9E4126D76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01841" y="5414901"/>
            <a:ext cx="914400" cy="914400"/>
          </a:xfrm>
          <a:prstGeom prst="rect">
            <a:avLst/>
          </a:prstGeom>
        </p:spPr>
      </p:pic>
      <p:pic>
        <p:nvPicPr>
          <p:cNvPr id="31" name="Graphic 30" descr="Munten">
            <a:extLst>
              <a:ext uri="{FF2B5EF4-FFF2-40B4-BE49-F238E27FC236}">
                <a16:creationId xmlns:a16="http://schemas.microsoft.com/office/drawing/2014/main" id="{CADEDDCC-B077-4B2B-B846-E06F984F5D9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556349" y="5414901"/>
            <a:ext cx="914400" cy="914400"/>
          </a:xfrm>
          <a:prstGeom prst="rect">
            <a:avLst/>
          </a:prstGeom>
        </p:spPr>
      </p:pic>
      <p:pic>
        <p:nvPicPr>
          <p:cNvPr id="32" name="Graphic 31" descr="Munten">
            <a:extLst>
              <a:ext uri="{FF2B5EF4-FFF2-40B4-BE49-F238E27FC236}">
                <a16:creationId xmlns:a16="http://schemas.microsoft.com/office/drawing/2014/main" id="{E4A0B64B-151A-4A2A-9D26-8EABC321F14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428559" y="5414901"/>
            <a:ext cx="914400" cy="914400"/>
          </a:xfrm>
          <a:prstGeom prst="rect">
            <a:avLst/>
          </a:prstGeom>
        </p:spPr>
      </p:pic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EEAEA20E-D957-4C80-8341-972A04FD74A6}"/>
              </a:ext>
            </a:extLst>
          </p:cNvPr>
          <p:cNvCxnSpPr>
            <a:cxnSpLocks/>
          </p:cNvCxnSpPr>
          <p:nvPr/>
        </p:nvCxnSpPr>
        <p:spPr>
          <a:xfrm>
            <a:off x="10700800" y="5414901"/>
            <a:ext cx="0" cy="870152"/>
          </a:xfrm>
          <a:prstGeom prst="straightConnector1">
            <a:avLst/>
          </a:prstGeom>
          <a:ln w="76200">
            <a:noFill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70BDC3A3-EB6F-4E0A-A466-FA344C51E603}"/>
              </a:ext>
            </a:extLst>
          </p:cNvPr>
          <p:cNvCxnSpPr>
            <a:cxnSpLocks/>
          </p:cNvCxnSpPr>
          <p:nvPr/>
        </p:nvCxnSpPr>
        <p:spPr>
          <a:xfrm>
            <a:off x="8048847" y="5863855"/>
            <a:ext cx="898451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BDBD2068-1258-4F18-A1BB-A84FD3D81772}"/>
              </a:ext>
            </a:extLst>
          </p:cNvPr>
          <p:cNvCxnSpPr>
            <a:cxnSpLocks/>
          </p:cNvCxnSpPr>
          <p:nvPr/>
        </p:nvCxnSpPr>
        <p:spPr>
          <a:xfrm>
            <a:off x="8048847" y="4744061"/>
            <a:ext cx="898451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el 1">
            <a:extLst>
              <a:ext uri="{FF2B5EF4-FFF2-40B4-BE49-F238E27FC236}">
                <a16:creationId xmlns:a16="http://schemas.microsoft.com/office/drawing/2014/main" id="{4B577B90-7DA1-4FEA-8BCC-1D4D22B6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4. Jouw concurrentie</a:t>
            </a:r>
          </a:p>
        </p:txBody>
      </p:sp>
    </p:spTree>
    <p:extLst>
      <p:ext uri="{BB962C8B-B14F-4D97-AF65-F5344CB8AC3E}">
        <p14:creationId xmlns:p14="http://schemas.microsoft.com/office/powerpoint/2010/main" val="167112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99F518EF-789B-43AC-AB5D-D66CA8E7AFAA}"/>
              </a:ext>
            </a:extLst>
          </p:cNvPr>
          <p:cNvCxnSpPr>
            <a:cxnSpLocks/>
          </p:cNvCxnSpPr>
          <p:nvPr/>
        </p:nvCxnSpPr>
        <p:spPr>
          <a:xfrm>
            <a:off x="1711842" y="5193632"/>
            <a:ext cx="8105926" cy="0"/>
          </a:xfrm>
          <a:prstGeom prst="line">
            <a:avLst/>
          </a:prstGeom>
          <a:ln w="38100">
            <a:solidFill>
              <a:srgbClr val="D9F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F3F3B86-0DD6-457E-997F-FEF25DFA2BB7}"/>
              </a:ext>
            </a:extLst>
          </p:cNvPr>
          <p:cNvCxnSpPr>
            <a:cxnSpLocks/>
          </p:cNvCxnSpPr>
          <p:nvPr/>
        </p:nvCxnSpPr>
        <p:spPr>
          <a:xfrm>
            <a:off x="1711842" y="4411572"/>
            <a:ext cx="8105926" cy="0"/>
          </a:xfrm>
          <a:prstGeom prst="line">
            <a:avLst/>
          </a:prstGeom>
          <a:ln w="38100">
            <a:solidFill>
              <a:srgbClr val="D9F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2348FAE1-2960-4F8D-8B8E-EBE760514FD9}"/>
              </a:ext>
            </a:extLst>
          </p:cNvPr>
          <p:cNvCxnSpPr>
            <a:cxnSpLocks/>
          </p:cNvCxnSpPr>
          <p:nvPr/>
        </p:nvCxnSpPr>
        <p:spPr>
          <a:xfrm>
            <a:off x="1711842" y="3581384"/>
            <a:ext cx="8105926" cy="0"/>
          </a:xfrm>
          <a:prstGeom prst="line">
            <a:avLst/>
          </a:prstGeom>
          <a:ln w="38100">
            <a:solidFill>
              <a:srgbClr val="D9F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6DD2F4B-44F3-4C77-BCCF-7F1B256E3092}"/>
              </a:ext>
            </a:extLst>
          </p:cNvPr>
          <p:cNvCxnSpPr>
            <a:cxnSpLocks/>
          </p:cNvCxnSpPr>
          <p:nvPr/>
        </p:nvCxnSpPr>
        <p:spPr>
          <a:xfrm>
            <a:off x="1711842" y="2735158"/>
            <a:ext cx="8105926" cy="0"/>
          </a:xfrm>
          <a:prstGeom prst="line">
            <a:avLst/>
          </a:prstGeom>
          <a:ln w="38100">
            <a:solidFill>
              <a:srgbClr val="D9F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D46AAA79-5E8D-449D-B4D7-40755B16330A}"/>
              </a:ext>
            </a:extLst>
          </p:cNvPr>
          <p:cNvCxnSpPr>
            <a:cxnSpLocks/>
          </p:cNvCxnSpPr>
          <p:nvPr/>
        </p:nvCxnSpPr>
        <p:spPr>
          <a:xfrm>
            <a:off x="1711842" y="2001232"/>
            <a:ext cx="8105926" cy="0"/>
          </a:xfrm>
          <a:prstGeom prst="line">
            <a:avLst/>
          </a:prstGeom>
          <a:ln w="38100">
            <a:solidFill>
              <a:srgbClr val="D9F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hoek 26">
            <a:extLst>
              <a:ext uri="{FF2B5EF4-FFF2-40B4-BE49-F238E27FC236}">
                <a16:creationId xmlns:a16="http://schemas.microsoft.com/office/drawing/2014/main" id="{AB17A58F-AD5B-4D9A-83A9-B674A39EDD14}"/>
              </a:ext>
            </a:extLst>
          </p:cNvPr>
          <p:cNvSpPr/>
          <p:nvPr/>
        </p:nvSpPr>
        <p:spPr>
          <a:xfrm>
            <a:off x="2233863" y="4808621"/>
            <a:ext cx="1118937" cy="1103076"/>
          </a:xfrm>
          <a:prstGeom prst="rect">
            <a:avLst/>
          </a:prstGeom>
          <a:solidFill>
            <a:srgbClr val="B3E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A726D0-1117-4AB3-A1F4-A51F95EEE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Bereidheid tot betalen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FD047996-86BC-4F00-AA69-8B4D3D3ACF82}"/>
              </a:ext>
            </a:extLst>
          </p:cNvPr>
          <p:cNvSpPr/>
          <p:nvPr/>
        </p:nvSpPr>
        <p:spPr>
          <a:xfrm>
            <a:off x="4095169" y="2541790"/>
            <a:ext cx="1118937" cy="3369908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247C6F88-2B4A-4D65-B513-FF1AFE2758C1}"/>
              </a:ext>
            </a:extLst>
          </p:cNvPr>
          <p:cNvSpPr/>
          <p:nvPr/>
        </p:nvSpPr>
        <p:spPr>
          <a:xfrm>
            <a:off x="6183484" y="4808617"/>
            <a:ext cx="1118937" cy="1103076"/>
          </a:xfrm>
          <a:prstGeom prst="rect">
            <a:avLst/>
          </a:prstGeom>
          <a:pattFill prst="wdUpDiag">
            <a:fgClr>
              <a:srgbClr val="EB4B6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170E3F6F-144A-4EDF-908A-5493B2656046}"/>
              </a:ext>
            </a:extLst>
          </p:cNvPr>
          <p:cNvSpPr/>
          <p:nvPr/>
        </p:nvSpPr>
        <p:spPr>
          <a:xfrm>
            <a:off x="8366270" y="4808617"/>
            <a:ext cx="1118937" cy="1103076"/>
          </a:xfrm>
          <a:prstGeom prst="rect">
            <a:avLst/>
          </a:prstGeom>
          <a:pattFill prst="wdUpDiag">
            <a:fgClr>
              <a:srgbClr val="00BBD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791FD95E-9BFB-42AB-889F-DF60A15CE337}"/>
              </a:ext>
            </a:extLst>
          </p:cNvPr>
          <p:cNvCxnSpPr>
            <a:cxnSpLocks/>
          </p:cNvCxnSpPr>
          <p:nvPr/>
        </p:nvCxnSpPr>
        <p:spPr>
          <a:xfrm flipV="1">
            <a:off x="1711842" y="1812853"/>
            <a:ext cx="0" cy="4098851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55C769A7-774F-4F95-B626-A917BD266D69}"/>
              </a:ext>
            </a:extLst>
          </p:cNvPr>
          <p:cNvCxnSpPr>
            <a:cxnSpLocks/>
          </p:cNvCxnSpPr>
          <p:nvPr/>
        </p:nvCxnSpPr>
        <p:spPr>
          <a:xfrm flipV="1">
            <a:off x="1685262" y="5911706"/>
            <a:ext cx="8643404" cy="1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846ACE9-AFC7-4E33-9B44-5088C9238C9E}"/>
              </a:ext>
            </a:extLst>
          </p:cNvPr>
          <p:cNvSpPr txBox="1">
            <a:spLocks/>
          </p:cNvSpPr>
          <p:nvPr/>
        </p:nvSpPr>
        <p:spPr>
          <a:xfrm>
            <a:off x="2158618" y="5865627"/>
            <a:ext cx="137064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latin typeface="Calkibri"/>
              </a:rPr>
              <a:t>Mijn</a:t>
            </a:r>
            <a:br>
              <a:rPr lang="nl-BE" sz="1600" cap="none" dirty="0">
                <a:latin typeface="Calkibri"/>
              </a:rPr>
            </a:br>
            <a:r>
              <a:rPr lang="nl-BE" sz="1600" cap="none" dirty="0">
                <a:latin typeface="Calkibri"/>
              </a:rPr>
              <a:t>kostprijs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1CA8088D-BBC1-4039-A6CE-EAF2EA679679}"/>
              </a:ext>
            </a:extLst>
          </p:cNvPr>
          <p:cNvSpPr txBox="1">
            <a:spLocks/>
          </p:cNvSpPr>
          <p:nvPr/>
        </p:nvSpPr>
        <p:spPr>
          <a:xfrm>
            <a:off x="1527655" y="5865627"/>
            <a:ext cx="368374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Calkibri"/>
              </a:rPr>
              <a:t>0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064A93E-C8EC-40E5-8B17-32D9B4BC7EFE}"/>
              </a:ext>
            </a:extLst>
          </p:cNvPr>
          <p:cNvSpPr txBox="1">
            <a:spLocks/>
          </p:cNvSpPr>
          <p:nvPr/>
        </p:nvSpPr>
        <p:spPr>
          <a:xfrm>
            <a:off x="474492" y="4768009"/>
            <a:ext cx="100699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Calkibri"/>
              </a:rPr>
              <a:t>15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22A0FF01-06EF-48D3-B22D-6233953E2AEC}"/>
              </a:ext>
            </a:extLst>
          </p:cNvPr>
          <p:cNvSpPr txBox="1">
            <a:spLocks/>
          </p:cNvSpPr>
          <p:nvPr/>
        </p:nvSpPr>
        <p:spPr>
          <a:xfrm>
            <a:off x="3812375" y="5865627"/>
            <a:ext cx="1651382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latin typeface="Calkibri"/>
              </a:rPr>
              <a:t>Waarde</a:t>
            </a:r>
            <a:br>
              <a:rPr lang="nl-BE" sz="1600" cap="none" dirty="0">
                <a:latin typeface="Calkibri"/>
              </a:rPr>
            </a:br>
            <a:r>
              <a:rPr lang="nl-BE" sz="1600" cap="none" dirty="0">
                <a:latin typeface="Calkibri"/>
              </a:rPr>
              <a:t>voor klant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15DFF3A3-3A57-4F29-A641-E88EA64BCD8B}"/>
              </a:ext>
            </a:extLst>
          </p:cNvPr>
          <p:cNvSpPr txBox="1">
            <a:spLocks/>
          </p:cNvSpPr>
          <p:nvPr/>
        </p:nvSpPr>
        <p:spPr>
          <a:xfrm>
            <a:off x="5760388" y="5865627"/>
            <a:ext cx="198425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latin typeface="Calkibri"/>
              </a:rPr>
              <a:t>Prijzen</a:t>
            </a:r>
            <a:br>
              <a:rPr lang="nl-BE" sz="1600" cap="none" dirty="0">
                <a:latin typeface="Calkibri"/>
              </a:rPr>
            </a:br>
            <a:r>
              <a:rPr lang="nl-BE" sz="1600" cap="none" dirty="0">
                <a:latin typeface="Calkibri"/>
              </a:rPr>
              <a:t>concurrentie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DCF3BC6E-8B62-416A-A9FD-01699EBE3BFD}"/>
              </a:ext>
            </a:extLst>
          </p:cNvPr>
          <p:cNvSpPr txBox="1">
            <a:spLocks/>
          </p:cNvSpPr>
          <p:nvPr/>
        </p:nvSpPr>
        <p:spPr>
          <a:xfrm>
            <a:off x="7804558" y="5865627"/>
            <a:ext cx="2399526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cap="none" dirty="0">
                <a:latin typeface="Calkibri"/>
              </a:rPr>
              <a:t>Bereidheid tot </a:t>
            </a:r>
            <a:br>
              <a:rPr lang="nl-BE" sz="1600" cap="none" dirty="0">
                <a:latin typeface="Calkibri"/>
              </a:rPr>
            </a:br>
            <a:r>
              <a:rPr lang="nl-BE" sz="1600" cap="none" dirty="0">
                <a:latin typeface="Calkibri"/>
              </a:rPr>
              <a:t>betalen klant</a:t>
            </a:r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381BFE52-37AB-4015-8740-89B48E8E19CC}"/>
              </a:ext>
            </a:extLst>
          </p:cNvPr>
          <p:cNvSpPr txBox="1">
            <a:spLocks/>
          </p:cNvSpPr>
          <p:nvPr/>
        </p:nvSpPr>
        <p:spPr>
          <a:xfrm>
            <a:off x="410473" y="3999575"/>
            <a:ext cx="1117181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Calkibri"/>
              </a:rPr>
              <a:t>30</a:t>
            </a:r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D51CC8DB-34CA-4EDF-9306-834BC212B0EC}"/>
              </a:ext>
            </a:extLst>
          </p:cNvPr>
          <p:cNvSpPr txBox="1">
            <a:spLocks/>
          </p:cNvSpPr>
          <p:nvPr/>
        </p:nvSpPr>
        <p:spPr>
          <a:xfrm>
            <a:off x="410474" y="3152919"/>
            <a:ext cx="1117181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Calkibri"/>
              </a:rPr>
              <a:t>45</a:t>
            </a:r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AE86E40E-2F33-41A0-986B-55426DC870E5}"/>
              </a:ext>
            </a:extLst>
          </p:cNvPr>
          <p:cNvSpPr txBox="1">
            <a:spLocks/>
          </p:cNvSpPr>
          <p:nvPr/>
        </p:nvSpPr>
        <p:spPr>
          <a:xfrm>
            <a:off x="423698" y="2306262"/>
            <a:ext cx="1117181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Calkibri"/>
              </a:rPr>
              <a:t>60</a:t>
            </a:r>
          </a:p>
        </p:txBody>
      </p: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C181935A-B6DF-4DCB-B63F-5038CB50D6BB}"/>
              </a:ext>
            </a:extLst>
          </p:cNvPr>
          <p:cNvSpPr txBox="1">
            <a:spLocks/>
          </p:cNvSpPr>
          <p:nvPr/>
        </p:nvSpPr>
        <p:spPr>
          <a:xfrm>
            <a:off x="423699" y="1595410"/>
            <a:ext cx="1117181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2400" cap="none" dirty="0">
                <a:latin typeface="Calkibri"/>
              </a:rPr>
              <a:t>65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E1B923EE-6320-4132-A928-7D97EE6C8A0D}"/>
              </a:ext>
            </a:extLst>
          </p:cNvPr>
          <p:cNvSpPr/>
          <p:nvPr/>
        </p:nvSpPr>
        <p:spPr>
          <a:xfrm>
            <a:off x="6183485" y="4207141"/>
            <a:ext cx="1118937" cy="601475"/>
          </a:xfrm>
          <a:prstGeom prst="rect">
            <a:avLst/>
          </a:prstGeom>
          <a:solidFill>
            <a:srgbClr val="EB4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D3B52562-647C-4176-B707-D8B27719397B}"/>
              </a:ext>
            </a:extLst>
          </p:cNvPr>
          <p:cNvSpPr/>
          <p:nvPr/>
        </p:nvSpPr>
        <p:spPr>
          <a:xfrm>
            <a:off x="8366270" y="3999575"/>
            <a:ext cx="1118937" cy="809029"/>
          </a:xfrm>
          <a:prstGeom prst="rect">
            <a:avLst/>
          </a:prstGeom>
          <a:solidFill>
            <a:srgbClr val="00B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8693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89CD8-E0DF-0E63-AB9A-B031541CB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C0B8104-FB25-2B1C-0FDB-20B7A06A7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9" r="12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453C5AD-F3CC-132A-E718-1DA0E907C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85951"/>
            <a:ext cx="11430000" cy="4593525"/>
          </a:xfrm>
        </p:spPr>
        <p:txBody>
          <a:bodyPr>
            <a:normAutofit/>
          </a:bodyPr>
          <a:lstStyle/>
          <a:p>
            <a:pPr algn="ctr"/>
            <a:r>
              <a:rPr lang="nl-BE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21000"/>
                    </a:prstClr>
                  </a:outerShdw>
                </a:effectLst>
              </a:rPr>
              <a:t>Prijszetting </a:t>
            </a:r>
            <a:br>
              <a:rPr lang="nl-BE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21000"/>
                    </a:prstClr>
                  </a:outerShdw>
                </a:effectLst>
              </a:rPr>
            </a:br>
            <a:r>
              <a:rPr lang="nl-BE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21000"/>
                    </a:prstClr>
                  </a:outerShdw>
                </a:effectLst>
              </a:rPr>
              <a:t>voor kappers</a:t>
            </a:r>
            <a:endParaRPr lang="nl-BE" sz="2000" b="1" cap="none" dirty="0">
              <a:solidFill>
                <a:schemeClr val="bg1"/>
              </a:solidFill>
            </a:endParaRPr>
          </a:p>
        </p:txBody>
      </p:sp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0FE1A454-A292-CBD1-8255-C8922DAF3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41" y="1507427"/>
            <a:ext cx="876918" cy="105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10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8FAA8-1FFF-49A5-9535-6178D94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1. Jouw aanbod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FEBDD1-3330-4AE5-87AB-2A871A64B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35"/>
          <a:stretch/>
        </p:blipFill>
        <p:spPr>
          <a:xfrm>
            <a:off x="669235" y="1891919"/>
            <a:ext cx="4020120" cy="3839981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B9FFDEA-BA67-4F58-ACE8-2C063D84A1BE}"/>
              </a:ext>
            </a:extLst>
          </p:cNvPr>
          <p:cNvSpPr txBox="1">
            <a:spLocks/>
          </p:cNvSpPr>
          <p:nvPr/>
        </p:nvSpPr>
        <p:spPr>
          <a:xfrm>
            <a:off x="5137384" y="2304387"/>
            <a:ext cx="6427082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Waaruit jouw product bestaat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E077BA99-F642-44E7-A8CA-203AC47E7995}"/>
              </a:ext>
            </a:extLst>
          </p:cNvPr>
          <p:cNvSpPr txBox="1">
            <a:spLocks/>
          </p:cNvSpPr>
          <p:nvPr/>
        </p:nvSpPr>
        <p:spPr>
          <a:xfrm>
            <a:off x="5137384" y="3085065"/>
            <a:ext cx="6427082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>
                <a:latin typeface="+mn-lt"/>
              </a:rPr>
              <a:t>Wat jouw product kan doen voor de klant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F6E01CF8-9A91-4D73-B480-4A7FA57ED5EA}"/>
              </a:ext>
            </a:extLst>
          </p:cNvPr>
          <p:cNvSpPr txBox="1">
            <a:spLocks/>
          </p:cNvSpPr>
          <p:nvPr/>
        </p:nvSpPr>
        <p:spPr>
          <a:xfrm>
            <a:off x="5137384" y="3913720"/>
            <a:ext cx="6427082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>
                <a:latin typeface="+mn-lt"/>
              </a:rPr>
              <a:t>Welke emoties jouw product bezorgt</a:t>
            </a:r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D8269061-46E6-4154-9F29-D1739754BE4D}"/>
              </a:ext>
            </a:extLst>
          </p:cNvPr>
          <p:cNvSpPr txBox="1">
            <a:spLocks/>
          </p:cNvSpPr>
          <p:nvPr/>
        </p:nvSpPr>
        <p:spPr>
          <a:xfrm>
            <a:off x="5137384" y="4719468"/>
            <a:ext cx="6427082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>
                <a:latin typeface="+mn-lt"/>
              </a:rPr>
              <a:t>Welke impact jouw product creëert</a:t>
            </a:r>
          </a:p>
        </p:txBody>
      </p:sp>
    </p:spTree>
    <p:extLst>
      <p:ext uri="{BB962C8B-B14F-4D97-AF65-F5344CB8AC3E}">
        <p14:creationId xmlns:p14="http://schemas.microsoft.com/office/powerpoint/2010/main" val="21611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8FAA8-1FFF-49A5-9535-6178D94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2. De soorten kosten</a:t>
            </a:r>
          </a:p>
        </p:txBody>
      </p:sp>
      <p:pic>
        <p:nvPicPr>
          <p:cNvPr id="6" name="Graphic 5" descr="Doos">
            <a:extLst>
              <a:ext uri="{FF2B5EF4-FFF2-40B4-BE49-F238E27FC236}">
                <a16:creationId xmlns:a16="http://schemas.microsoft.com/office/drawing/2014/main" id="{E959A8F9-0B29-4D35-AC27-8D603B91B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1817" y="4089888"/>
            <a:ext cx="1215176" cy="1215176"/>
          </a:xfrm>
          <a:prstGeom prst="rect">
            <a:avLst/>
          </a:prstGeom>
        </p:spPr>
      </p:pic>
      <p:pic>
        <p:nvPicPr>
          <p:cNvPr id="5" name="Graphic 4" descr="Munten">
            <a:extLst>
              <a:ext uri="{FF2B5EF4-FFF2-40B4-BE49-F238E27FC236}">
                <a16:creationId xmlns:a16="http://schemas.microsoft.com/office/drawing/2014/main" id="{66C79CB4-AA00-4A51-8AE0-2A836DD8C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8840" y="4544459"/>
            <a:ext cx="620849" cy="620849"/>
          </a:xfrm>
          <a:prstGeom prst="rect">
            <a:avLst/>
          </a:prstGeom>
        </p:spPr>
      </p:pic>
      <p:pic>
        <p:nvPicPr>
          <p:cNvPr id="28" name="Graphic 27" descr="Fabriek">
            <a:extLst>
              <a:ext uri="{FF2B5EF4-FFF2-40B4-BE49-F238E27FC236}">
                <a16:creationId xmlns:a16="http://schemas.microsoft.com/office/drawing/2014/main" id="{D81FA47D-08BE-48F5-9D26-556FF15EE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83684" y="1806378"/>
            <a:ext cx="1624185" cy="1624185"/>
          </a:xfrm>
          <a:prstGeom prst="rect">
            <a:avLst/>
          </a:prstGeom>
        </p:spPr>
      </p:pic>
      <p:pic>
        <p:nvPicPr>
          <p:cNvPr id="70" name="Graphic 69" descr="Doos">
            <a:extLst>
              <a:ext uri="{FF2B5EF4-FFF2-40B4-BE49-F238E27FC236}">
                <a16:creationId xmlns:a16="http://schemas.microsoft.com/office/drawing/2014/main" id="{19AA518C-5B48-476A-85EC-F3888CCB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5193" y="4089888"/>
            <a:ext cx="1215176" cy="1215176"/>
          </a:xfrm>
          <a:prstGeom prst="rect">
            <a:avLst/>
          </a:prstGeom>
        </p:spPr>
      </p:pic>
      <p:pic>
        <p:nvPicPr>
          <p:cNvPr id="71" name="Graphic 70" descr="Munten">
            <a:extLst>
              <a:ext uri="{FF2B5EF4-FFF2-40B4-BE49-F238E27FC236}">
                <a16:creationId xmlns:a16="http://schemas.microsoft.com/office/drawing/2014/main" id="{20020A95-A9CC-4963-A9BB-9239139FB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2216" y="4544459"/>
            <a:ext cx="620849" cy="620849"/>
          </a:xfrm>
          <a:prstGeom prst="rect">
            <a:avLst/>
          </a:prstGeom>
        </p:spPr>
      </p:pic>
      <p:pic>
        <p:nvPicPr>
          <p:cNvPr id="72" name="Graphic 71" descr="Doos">
            <a:extLst>
              <a:ext uri="{FF2B5EF4-FFF2-40B4-BE49-F238E27FC236}">
                <a16:creationId xmlns:a16="http://schemas.microsoft.com/office/drawing/2014/main" id="{066B0B60-1AF1-48CA-8C90-D323D0A8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0088" y="4089888"/>
            <a:ext cx="1215176" cy="1215176"/>
          </a:xfrm>
          <a:prstGeom prst="rect">
            <a:avLst/>
          </a:prstGeom>
        </p:spPr>
      </p:pic>
      <p:pic>
        <p:nvPicPr>
          <p:cNvPr id="73" name="Graphic 72" descr="Munten">
            <a:extLst>
              <a:ext uri="{FF2B5EF4-FFF2-40B4-BE49-F238E27FC236}">
                <a16:creationId xmlns:a16="http://schemas.microsoft.com/office/drawing/2014/main" id="{F1716A88-8BB4-46ED-991B-D8B346CE8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7111" y="4544459"/>
            <a:ext cx="620849" cy="620849"/>
          </a:xfrm>
          <a:prstGeom prst="rect">
            <a:avLst/>
          </a:prstGeom>
        </p:spPr>
      </p:pic>
      <p:sp>
        <p:nvSpPr>
          <p:cNvPr id="76" name="Tijdelijke aanduiding voor inhoud 2">
            <a:extLst>
              <a:ext uri="{FF2B5EF4-FFF2-40B4-BE49-F238E27FC236}">
                <a16:creationId xmlns:a16="http://schemas.microsoft.com/office/drawing/2014/main" id="{9CB6D349-C631-4C73-8B94-D4F73AD77663}"/>
              </a:ext>
            </a:extLst>
          </p:cNvPr>
          <p:cNvSpPr txBox="1">
            <a:spLocks/>
          </p:cNvSpPr>
          <p:nvPr/>
        </p:nvSpPr>
        <p:spPr>
          <a:xfrm>
            <a:off x="1082440" y="5262122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Directe kosten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solidFill>
                  <a:srgbClr val="00CC99"/>
                </a:solidFill>
                <a:latin typeface="+mn-lt"/>
              </a:rPr>
              <a:t>Product a</a:t>
            </a:r>
          </a:p>
        </p:txBody>
      </p:sp>
      <p:sp>
        <p:nvSpPr>
          <p:cNvPr id="77" name="Tijdelijke aanduiding voor inhoud 2">
            <a:extLst>
              <a:ext uri="{FF2B5EF4-FFF2-40B4-BE49-F238E27FC236}">
                <a16:creationId xmlns:a16="http://schemas.microsoft.com/office/drawing/2014/main" id="{E92C41D8-5808-4AFD-8322-5FFF405E1E48}"/>
              </a:ext>
            </a:extLst>
          </p:cNvPr>
          <p:cNvSpPr txBox="1">
            <a:spLocks/>
          </p:cNvSpPr>
          <p:nvPr/>
        </p:nvSpPr>
        <p:spPr>
          <a:xfrm>
            <a:off x="3928127" y="5265430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Directe kosten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solidFill>
                  <a:srgbClr val="00CC99"/>
                </a:solidFill>
                <a:latin typeface="+mn-lt"/>
              </a:rPr>
              <a:t>Product B</a:t>
            </a:r>
          </a:p>
        </p:txBody>
      </p:sp>
      <p:sp>
        <p:nvSpPr>
          <p:cNvPr id="78" name="Tijdelijke aanduiding voor inhoud 2">
            <a:extLst>
              <a:ext uri="{FF2B5EF4-FFF2-40B4-BE49-F238E27FC236}">
                <a16:creationId xmlns:a16="http://schemas.microsoft.com/office/drawing/2014/main" id="{14958A8E-8CC0-49C8-85FD-6F68548B3BB8}"/>
              </a:ext>
            </a:extLst>
          </p:cNvPr>
          <p:cNvSpPr txBox="1">
            <a:spLocks/>
          </p:cNvSpPr>
          <p:nvPr/>
        </p:nvSpPr>
        <p:spPr>
          <a:xfrm>
            <a:off x="6944628" y="5265430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Directe kosten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solidFill>
                  <a:srgbClr val="00CC99"/>
                </a:solidFill>
                <a:latin typeface="+mn-lt"/>
              </a:rPr>
              <a:t>Product C</a:t>
            </a:r>
          </a:p>
        </p:txBody>
      </p:sp>
      <p:sp>
        <p:nvSpPr>
          <p:cNvPr id="79" name="Tijdelijke aanduiding voor inhoud 2">
            <a:extLst>
              <a:ext uri="{FF2B5EF4-FFF2-40B4-BE49-F238E27FC236}">
                <a16:creationId xmlns:a16="http://schemas.microsoft.com/office/drawing/2014/main" id="{2281EDF8-1AB5-4C30-A651-6410BD5524F8}"/>
              </a:ext>
            </a:extLst>
          </p:cNvPr>
          <p:cNvSpPr txBox="1">
            <a:spLocks/>
          </p:cNvSpPr>
          <p:nvPr/>
        </p:nvSpPr>
        <p:spPr>
          <a:xfrm>
            <a:off x="6437085" y="2452453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BE" sz="1800" cap="none" dirty="0">
              <a:latin typeface="+mn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Indirecte kosten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solidFill>
                  <a:srgbClr val="00CC99"/>
                </a:solidFill>
                <a:latin typeface="+mn-lt"/>
              </a:rPr>
              <a:t>Heel het bedrijf</a:t>
            </a:r>
          </a:p>
        </p:txBody>
      </p:sp>
      <p:pic>
        <p:nvPicPr>
          <p:cNvPr id="80" name="Graphic 79" descr="Munten">
            <a:extLst>
              <a:ext uri="{FF2B5EF4-FFF2-40B4-BE49-F238E27FC236}">
                <a16:creationId xmlns:a16="http://schemas.microsoft.com/office/drawing/2014/main" id="{7BD93EF8-ECB0-4401-B483-5EE97B8AA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0749" y="2710998"/>
            <a:ext cx="620849" cy="6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5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8FAA8-1FFF-49A5-9535-6178D94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2. De soorten kosten</a:t>
            </a:r>
          </a:p>
        </p:txBody>
      </p:sp>
      <p:pic>
        <p:nvPicPr>
          <p:cNvPr id="6" name="Graphic 5" descr="Doos">
            <a:extLst>
              <a:ext uri="{FF2B5EF4-FFF2-40B4-BE49-F238E27FC236}">
                <a16:creationId xmlns:a16="http://schemas.microsoft.com/office/drawing/2014/main" id="{E959A8F9-0B29-4D35-AC27-8D603B91B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4384" y="1565030"/>
            <a:ext cx="1215176" cy="1215176"/>
          </a:xfrm>
          <a:prstGeom prst="rect">
            <a:avLst/>
          </a:prstGeom>
        </p:spPr>
      </p:pic>
      <p:pic>
        <p:nvPicPr>
          <p:cNvPr id="5" name="Graphic 4" descr="Munten">
            <a:extLst>
              <a:ext uri="{FF2B5EF4-FFF2-40B4-BE49-F238E27FC236}">
                <a16:creationId xmlns:a16="http://schemas.microsoft.com/office/drawing/2014/main" id="{66C79CB4-AA00-4A51-8AE0-2A836DD8C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1407" y="2019601"/>
            <a:ext cx="620849" cy="620849"/>
          </a:xfrm>
          <a:prstGeom prst="rect">
            <a:avLst/>
          </a:prstGeom>
        </p:spPr>
      </p:pic>
      <p:pic>
        <p:nvPicPr>
          <p:cNvPr id="70" name="Graphic 69" descr="Doos">
            <a:extLst>
              <a:ext uri="{FF2B5EF4-FFF2-40B4-BE49-F238E27FC236}">
                <a16:creationId xmlns:a16="http://schemas.microsoft.com/office/drawing/2014/main" id="{19AA518C-5B48-476A-85EC-F3888CCB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81119" y="3126916"/>
            <a:ext cx="1215176" cy="1215176"/>
          </a:xfrm>
          <a:prstGeom prst="rect">
            <a:avLst/>
          </a:prstGeom>
        </p:spPr>
      </p:pic>
      <p:pic>
        <p:nvPicPr>
          <p:cNvPr id="71" name="Graphic 70" descr="Munten">
            <a:extLst>
              <a:ext uri="{FF2B5EF4-FFF2-40B4-BE49-F238E27FC236}">
                <a16:creationId xmlns:a16="http://schemas.microsoft.com/office/drawing/2014/main" id="{20020A95-A9CC-4963-A9BB-9239139FB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8142" y="3581487"/>
            <a:ext cx="620849" cy="620849"/>
          </a:xfrm>
          <a:prstGeom prst="rect">
            <a:avLst/>
          </a:prstGeom>
        </p:spPr>
      </p:pic>
      <p:pic>
        <p:nvPicPr>
          <p:cNvPr id="72" name="Graphic 71" descr="Doos">
            <a:extLst>
              <a:ext uri="{FF2B5EF4-FFF2-40B4-BE49-F238E27FC236}">
                <a16:creationId xmlns:a16="http://schemas.microsoft.com/office/drawing/2014/main" id="{066B0B60-1AF1-48CA-8C90-D323D0A8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0467" y="4564518"/>
            <a:ext cx="1215176" cy="1215176"/>
          </a:xfrm>
          <a:prstGeom prst="rect">
            <a:avLst/>
          </a:prstGeom>
        </p:spPr>
      </p:pic>
      <p:pic>
        <p:nvPicPr>
          <p:cNvPr id="73" name="Graphic 72" descr="Munten">
            <a:extLst>
              <a:ext uri="{FF2B5EF4-FFF2-40B4-BE49-F238E27FC236}">
                <a16:creationId xmlns:a16="http://schemas.microsoft.com/office/drawing/2014/main" id="{F1716A88-8BB4-46ED-991B-D8B346CE8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7490" y="5019089"/>
            <a:ext cx="620849" cy="620849"/>
          </a:xfrm>
          <a:prstGeom prst="rect">
            <a:avLst/>
          </a:prstGeom>
        </p:spPr>
      </p:pic>
      <p:sp>
        <p:nvSpPr>
          <p:cNvPr id="76" name="Tijdelijke aanduiding voor inhoud 2">
            <a:extLst>
              <a:ext uri="{FF2B5EF4-FFF2-40B4-BE49-F238E27FC236}">
                <a16:creationId xmlns:a16="http://schemas.microsoft.com/office/drawing/2014/main" id="{9CB6D349-C631-4C73-8B94-D4F73AD77663}"/>
              </a:ext>
            </a:extLst>
          </p:cNvPr>
          <p:cNvSpPr txBox="1">
            <a:spLocks/>
          </p:cNvSpPr>
          <p:nvPr/>
        </p:nvSpPr>
        <p:spPr>
          <a:xfrm>
            <a:off x="7625007" y="2737264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Directe kosten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solidFill>
                  <a:srgbClr val="00CC99"/>
                </a:solidFill>
                <a:latin typeface="+mn-lt"/>
              </a:rPr>
              <a:t>Product A</a:t>
            </a:r>
          </a:p>
        </p:txBody>
      </p:sp>
      <p:sp>
        <p:nvSpPr>
          <p:cNvPr id="77" name="Tijdelijke aanduiding voor inhoud 2">
            <a:extLst>
              <a:ext uri="{FF2B5EF4-FFF2-40B4-BE49-F238E27FC236}">
                <a16:creationId xmlns:a16="http://schemas.microsoft.com/office/drawing/2014/main" id="{E92C41D8-5808-4AFD-8322-5FFF405E1E48}"/>
              </a:ext>
            </a:extLst>
          </p:cNvPr>
          <p:cNvSpPr txBox="1">
            <a:spLocks/>
          </p:cNvSpPr>
          <p:nvPr/>
        </p:nvSpPr>
        <p:spPr>
          <a:xfrm>
            <a:off x="4644053" y="4302458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Directe kosten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solidFill>
                  <a:srgbClr val="00CC99"/>
                </a:solidFill>
                <a:latin typeface="+mn-lt"/>
              </a:rPr>
              <a:t>Product B</a:t>
            </a:r>
          </a:p>
        </p:txBody>
      </p:sp>
      <p:sp>
        <p:nvSpPr>
          <p:cNvPr id="78" name="Tijdelijke aanduiding voor inhoud 2">
            <a:extLst>
              <a:ext uri="{FF2B5EF4-FFF2-40B4-BE49-F238E27FC236}">
                <a16:creationId xmlns:a16="http://schemas.microsoft.com/office/drawing/2014/main" id="{14958A8E-8CC0-49C8-85FD-6F68548B3BB8}"/>
              </a:ext>
            </a:extLst>
          </p:cNvPr>
          <p:cNvSpPr txBox="1">
            <a:spLocks/>
          </p:cNvSpPr>
          <p:nvPr/>
        </p:nvSpPr>
        <p:spPr>
          <a:xfrm>
            <a:off x="7625007" y="5740060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Directe kosten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solidFill>
                  <a:srgbClr val="00CC99"/>
                </a:solidFill>
                <a:latin typeface="+mn-lt"/>
              </a:rPr>
              <a:t>Product C</a:t>
            </a:r>
          </a:p>
        </p:txBody>
      </p:sp>
      <p:pic>
        <p:nvPicPr>
          <p:cNvPr id="15" name="Graphic 14" descr="Cadeau">
            <a:extLst>
              <a:ext uri="{FF2B5EF4-FFF2-40B4-BE49-F238E27FC236}">
                <a16:creationId xmlns:a16="http://schemas.microsoft.com/office/drawing/2014/main" id="{2A7D0C60-3E50-4CE2-8765-DA643ED68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236" y="5356616"/>
            <a:ext cx="670953" cy="670953"/>
          </a:xfrm>
          <a:prstGeom prst="rect">
            <a:avLst/>
          </a:prstGeom>
        </p:spPr>
      </p:pic>
      <p:pic>
        <p:nvPicPr>
          <p:cNvPr id="16" name="Graphic 15" descr="Winkelwagen">
            <a:extLst>
              <a:ext uri="{FF2B5EF4-FFF2-40B4-BE49-F238E27FC236}">
                <a16:creationId xmlns:a16="http://schemas.microsoft.com/office/drawing/2014/main" id="{872DD9FE-69FE-4700-ABFE-EF470BDD4D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2656" y="3734504"/>
            <a:ext cx="754930" cy="754930"/>
          </a:xfrm>
          <a:prstGeom prst="rect">
            <a:avLst/>
          </a:prstGeom>
        </p:spPr>
      </p:pic>
      <p:pic>
        <p:nvPicPr>
          <p:cNvPr id="17" name="Graphic 16" descr="Boodschappentas">
            <a:extLst>
              <a:ext uri="{FF2B5EF4-FFF2-40B4-BE49-F238E27FC236}">
                <a16:creationId xmlns:a16="http://schemas.microsoft.com/office/drawing/2014/main" id="{3C1D89BC-C482-468E-A053-FFDA2E1743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67976" y="1836947"/>
            <a:ext cx="671342" cy="671342"/>
          </a:xfrm>
          <a:prstGeom prst="rect">
            <a:avLst/>
          </a:prstGeom>
        </p:spPr>
      </p:pic>
      <p:pic>
        <p:nvPicPr>
          <p:cNvPr id="18" name="Graphic 17" descr="Camera">
            <a:extLst>
              <a:ext uri="{FF2B5EF4-FFF2-40B4-BE49-F238E27FC236}">
                <a16:creationId xmlns:a16="http://schemas.microsoft.com/office/drawing/2014/main" id="{2F93CA29-5A9C-4203-A46F-213383E618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29054" y="5646886"/>
            <a:ext cx="662134" cy="662134"/>
          </a:xfrm>
          <a:prstGeom prst="rect">
            <a:avLst/>
          </a:prstGeom>
        </p:spPr>
      </p:pic>
      <p:pic>
        <p:nvPicPr>
          <p:cNvPr id="19" name="Graphic 18" descr="Boeken">
            <a:extLst>
              <a:ext uri="{FF2B5EF4-FFF2-40B4-BE49-F238E27FC236}">
                <a16:creationId xmlns:a16="http://schemas.microsoft.com/office/drawing/2014/main" id="{7FDB766A-471F-4007-918C-754AA78B9B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4189" y="2469781"/>
            <a:ext cx="620849" cy="620849"/>
          </a:xfrm>
          <a:prstGeom prst="rect">
            <a:avLst/>
          </a:prstGeom>
        </p:spPr>
      </p:pic>
      <p:pic>
        <p:nvPicPr>
          <p:cNvPr id="20" name="Graphic 19" descr="Potlood">
            <a:extLst>
              <a:ext uri="{FF2B5EF4-FFF2-40B4-BE49-F238E27FC236}">
                <a16:creationId xmlns:a16="http://schemas.microsoft.com/office/drawing/2014/main" id="{133E62A7-D80E-4D52-92EC-1F35CD5B30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5903" y="3658725"/>
            <a:ext cx="662134" cy="662134"/>
          </a:xfrm>
          <a:prstGeom prst="rect">
            <a:avLst/>
          </a:prstGeom>
        </p:spPr>
      </p:pic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33A1A849-10C5-4896-AA10-07DDAD01DB25}"/>
              </a:ext>
            </a:extLst>
          </p:cNvPr>
          <p:cNvCxnSpPr>
            <a:cxnSpLocks/>
          </p:cNvCxnSpPr>
          <p:nvPr/>
        </p:nvCxnSpPr>
        <p:spPr>
          <a:xfrm>
            <a:off x="2388918" y="4107623"/>
            <a:ext cx="2572000" cy="18495"/>
          </a:xfrm>
          <a:prstGeom prst="straightConnector1">
            <a:avLst/>
          </a:prstGeom>
          <a:ln w="114300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43C2E82C-B74D-4751-B9C0-F2E903FCE554}"/>
              </a:ext>
            </a:extLst>
          </p:cNvPr>
          <p:cNvSpPr txBox="1">
            <a:spLocks/>
          </p:cNvSpPr>
          <p:nvPr/>
        </p:nvSpPr>
        <p:spPr>
          <a:xfrm>
            <a:off x="3330004" y="1479745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3200" cap="none" dirty="0">
                <a:latin typeface="+mn-lt"/>
              </a:rPr>
              <a:t>100%</a:t>
            </a:r>
            <a:endParaRPr lang="nl-BE" sz="3200" cap="none" dirty="0">
              <a:solidFill>
                <a:srgbClr val="00CC99"/>
              </a:solidFill>
              <a:latin typeface="+mn-lt"/>
            </a:endParaRP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4CD33C9B-6788-485E-81E3-535A551F7E37}"/>
              </a:ext>
            </a:extLst>
          </p:cNvPr>
          <p:cNvSpPr txBox="1">
            <a:spLocks/>
          </p:cNvSpPr>
          <p:nvPr/>
        </p:nvSpPr>
        <p:spPr>
          <a:xfrm>
            <a:off x="2848531" y="3267137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3200" cap="none" dirty="0">
                <a:latin typeface="+mn-lt"/>
              </a:rPr>
              <a:t>100%</a:t>
            </a:r>
            <a:endParaRPr lang="nl-BE" sz="3200" cap="none" dirty="0">
              <a:solidFill>
                <a:srgbClr val="00CC99"/>
              </a:solidFill>
              <a:latin typeface="+mn-lt"/>
            </a:endParaRPr>
          </a:p>
        </p:txBody>
      </p:sp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F79401D3-C9A2-4256-8403-376E509CCDBB}"/>
              </a:ext>
            </a:extLst>
          </p:cNvPr>
          <p:cNvSpPr txBox="1">
            <a:spLocks/>
          </p:cNvSpPr>
          <p:nvPr/>
        </p:nvSpPr>
        <p:spPr>
          <a:xfrm>
            <a:off x="3406898" y="5192921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3200" cap="none" dirty="0">
                <a:latin typeface="+mn-lt"/>
              </a:rPr>
              <a:t>100%</a:t>
            </a:r>
            <a:endParaRPr lang="nl-BE" sz="3200" cap="none" dirty="0">
              <a:solidFill>
                <a:srgbClr val="00CC99"/>
              </a:solidFill>
              <a:latin typeface="+mn-lt"/>
            </a:endParaRPr>
          </a:p>
        </p:txBody>
      </p: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FF265404-112D-4058-9E63-023BF4B095BF}"/>
              </a:ext>
            </a:extLst>
          </p:cNvPr>
          <p:cNvCxnSpPr>
            <a:cxnSpLocks/>
          </p:cNvCxnSpPr>
          <p:nvPr/>
        </p:nvCxnSpPr>
        <p:spPr>
          <a:xfrm>
            <a:off x="2332211" y="2304440"/>
            <a:ext cx="5486546" cy="0"/>
          </a:xfrm>
          <a:prstGeom prst="straightConnector1">
            <a:avLst/>
          </a:prstGeom>
          <a:ln w="114300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401FF77F-2B28-4315-BF06-7C81743D7533}"/>
              </a:ext>
            </a:extLst>
          </p:cNvPr>
          <p:cNvCxnSpPr>
            <a:cxnSpLocks/>
          </p:cNvCxnSpPr>
          <p:nvPr/>
        </p:nvCxnSpPr>
        <p:spPr>
          <a:xfrm>
            <a:off x="2388918" y="6027569"/>
            <a:ext cx="5486546" cy="0"/>
          </a:xfrm>
          <a:prstGeom prst="straightConnector1">
            <a:avLst/>
          </a:prstGeom>
          <a:ln w="114300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55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3226D2C2-3C1B-4A7E-B2AA-FFAAC82D2896}"/>
              </a:ext>
            </a:extLst>
          </p:cNvPr>
          <p:cNvSpPr txBox="1">
            <a:spLocks/>
          </p:cNvSpPr>
          <p:nvPr/>
        </p:nvSpPr>
        <p:spPr>
          <a:xfrm>
            <a:off x="1784497" y="5690884"/>
            <a:ext cx="3599032" cy="1050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dirty="0"/>
              <a:t>shampoo</a:t>
            </a: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4EFA71BC-8E0D-49ED-8F6C-423BC82F1F36}"/>
              </a:ext>
            </a:extLst>
          </p:cNvPr>
          <p:cNvSpPr txBox="1">
            <a:spLocks/>
          </p:cNvSpPr>
          <p:nvPr/>
        </p:nvSpPr>
        <p:spPr>
          <a:xfrm>
            <a:off x="6889985" y="5690884"/>
            <a:ext cx="3599032" cy="1050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dirty="0"/>
              <a:t>drankje</a:t>
            </a:r>
          </a:p>
        </p:txBody>
      </p:sp>
      <p:pic>
        <p:nvPicPr>
          <p:cNvPr id="3" name="Afbeelding 2" descr="Afbeelding met koffie, voedsel, drank, Serveware&#10;&#10;Automatisch gegenereerde beschrijving">
            <a:extLst>
              <a:ext uri="{FF2B5EF4-FFF2-40B4-BE49-F238E27FC236}">
                <a16:creationId xmlns:a16="http://schemas.microsoft.com/office/drawing/2014/main" id="{3DC334B7-1A41-5CC1-2DB9-79EE24398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86" y="0"/>
            <a:ext cx="3811433" cy="5717150"/>
          </a:xfrm>
          <a:prstGeom prst="rect">
            <a:avLst/>
          </a:prstGeom>
        </p:spPr>
      </p:pic>
      <p:pic>
        <p:nvPicPr>
          <p:cNvPr id="6" name="Afbeelding 5" descr="Afbeelding met tekst, overdekt, vaas, kamerplant&#10;&#10;Automatisch gegenereerde beschrijving">
            <a:extLst>
              <a:ext uri="{FF2B5EF4-FFF2-40B4-BE49-F238E27FC236}">
                <a16:creationId xmlns:a16="http://schemas.microsoft.com/office/drawing/2014/main" id="{5BA915B0-2D32-4845-75DD-D3A9055FA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3" r="18618"/>
          <a:stretch/>
        </p:blipFill>
        <p:spPr>
          <a:xfrm>
            <a:off x="1430008" y="0"/>
            <a:ext cx="4029710" cy="571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31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8FAA8-1FFF-49A5-9535-6178D94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2. De soorten kosten</a:t>
            </a:r>
          </a:p>
        </p:txBody>
      </p:sp>
      <p:pic>
        <p:nvPicPr>
          <p:cNvPr id="6" name="Graphic 5" descr="Doos">
            <a:extLst>
              <a:ext uri="{FF2B5EF4-FFF2-40B4-BE49-F238E27FC236}">
                <a16:creationId xmlns:a16="http://schemas.microsoft.com/office/drawing/2014/main" id="{E959A8F9-0B29-4D35-AC27-8D603B91B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4384" y="1565030"/>
            <a:ext cx="1215176" cy="1215176"/>
          </a:xfrm>
          <a:prstGeom prst="rect">
            <a:avLst/>
          </a:prstGeom>
        </p:spPr>
      </p:pic>
      <p:pic>
        <p:nvPicPr>
          <p:cNvPr id="5" name="Graphic 4" descr="Munten">
            <a:extLst>
              <a:ext uri="{FF2B5EF4-FFF2-40B4-BE49-F238E27FC236}">
                <a16:creationId xmlns:a16="http://schemas.microsoft.com/office/drawing/2014/main" id="{66C79CB4-AA00-4A51-8AE0-2A836DD8C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1407" y="2019601"/>
            <a:ext cx="620849" cy="620849"/>
          </a:xfrm>
          <a:prstGeom prst="rect">
            <a:avLst/>
          </a:prstGeom>
        </p:spPr>
      </p:pic>
      <p:pic>
        <p:nvPicPr>
          <p:cNvPr id="70" name="Graphic 69" descr="Doos">
            <a:extLst>
              <a:ext uri="{FF2B5EF4-FFF2-40B4-BE49-F238E27FC236}">
                <a16:creationId xmlns:a16="http://schemas.microsoft.com/office/drawing/2014/main" id="{19AA518C-5B48-476A-85EC-F3888CCB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81119" y="3126916"/>
            <a:ext cx="1215176" cy="1215176"/>
          </a:xfrm>
          <a:prstGeom prst="rect">
            <a:avLst/>
          </a:prstGeom>
        </p:spPr>
      </p:pic>
      <p:pic>
        <p:nvPicPr>
          <p:cNvPr id="71" name="Graphic 70" descr="Munten">
            <a:extLst>
              <a:ext uri="{FF2B5EF4-FFF2-40B4-BE49-F238E27FC236}">
                <a16:creationId xmlns:a16="http://schemas.microsoft.com/office/drawing/2014/main" id="{20020A95-A9CC-4963-A9BB-9239139FB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8142" y="3581487"/>
            <a:ext cx="620849" cy="620849"/>
          </a:xfrm>
          <a:prstGeom prst="rect">
            <a:avLst/>
          </a:prstGeom>
        </p:spPr>
      </p:pic>
      <p:pic>
        <p:nvPicPr>
          <p:cNvPr id="72" name="Graphic 71" descr="Doos">
            <a:extLst>
              <a:ext uri="{FF2B5EF4-FFF2-40B4-BE49-F238E27FC236}">
                <a16:creationId xmlns:a16="http://schemas.microsoft.com/office/drawing/2014/main" id="{066B0B60-1AF1-48CA-8C90-D323D0A8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0467" y="4564518"/>
            <a:ext cx="1215176" cy="1215176"/>
          </a:xfrm>
          <a:prstGeom prst="rect">
            <a:avLst/>
          </a:prstGeom>
        </p:spPr>
      </p:pic>
      <p:pic>
        <p:nvPicPr>
          <p:cNvPr id="73" name="Graphic 72" descr="Munten">
            <a:extLst>
              <a:ext uri="{FF2B5EF4-FFF2-40B4-BE49-F238E27FC236}">
                <a16:creationId xmlns:a16="http://schemas.microsoft.com/office/drawing/2014/main" id="{F1716A88-8BB4-46ED-991B-D8B346CE8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7490" y="5019089"/>
            <a:ext cx="620849" cy="620849"/>
          </a:xfrm>
          <a:prstGeom prst="rect">
            <a:avLst/>
          </a:prstGeom>
        </p:spPr>
      </p:pic>
      <p:sp>
        <p:nvSpPr>
          <p:cNvPr id="76" name="Tijdelijke aanduiding voor inhoud 2">
            <a:extLst>
              <a:ext uri="{FF2B5EF4-FFF2-40B4-BE49-F238E27FC236}">
                <a16:creationId xmlns:a16="http://schemas.microsoft.com/office/drawing/2014/main" id="{9CB6D349-C631-4C73-8B94-D4F73AD77663}"/>
              </a:ext>
            </a:extLst>
          </p:cNvPr>
          <p:cNvSpPr txBox="1">
            <a:spLocks/>
          </p:cNvSpPr>
          <p:nvPr/>
        </p:nvSpPr>
        <p:spPr>
          <a:xfrm>
            <a:off x="7625007" y="2737264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Indirecte kosten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solidFill>
                  <a:srgbClr val="00CC99"/>
                </a:solidFill>
                <a:latin typeface="+mn-lt"/>
              </a:rPr>
              <a:t>Product A</a:t>
            </a:r>
          </a:p>
        </p:txBody>
      </p:sp>
      <p:sp>
        <p:nvSpPr>
          <p:cNvPr id="77" name="Tijdelijke aanduiding voor inhoud 2">
            <a:extLst>
              <a:ext uri="{FF2B5EF4-FFF2-40B4-BE49-F238E27FC236}">
                <a16:creationId xmlns:a16="http://schemas.microsoft.com/office/drawing/2014/main" id="{E92C41D8-5808-4AFD-8322-5FFF405E1E48}"/>
              </a:ext>
            </a:extLst>
          </p:cNvPr>
          <p:cNvSpPr txBox="1">
            <a:spLocks/>
          </p:cNvSpPr>
          <p:nvPr/>
        </p:nvSpPr>
        <p:spPr>
          <a:xfrm>
            <a:off x="4644053" y="4302458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Indirecte kosten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solidFill>
                  <a:srgbClr val="00CC99"/>
                </a:solidFill>
                <a:latin typeface="+mn-lt"/>
              </a:rPr>
              <a:t>Product B</a:t>
            </a:r>
          </a:p>
        </p:txBody>
      </p:sp>
      <p:sp>
        <p:nvSpPr>
          <p:cNvPr id="78" name="Tijdelijke aanduiding voor inhoud 2">
            <a:extLst>
              <a:ext uri="{FF2B5EF4-FFF2-40B4-BE49-F238E27FC236}">
                <a16:creationId xmlns:a16="http://schemas.microsoft.com/office/drawing/2014/main" id="{14958A8E-8CC0-49C8-85FD-6F68548B3BB8}"/>
              </a:ext>
            </a:extLst>
          </p:cNvPr>
          <p:cNvSpPr txBox="1">
            <a:spLocks/>
          </p:cNvSpPr>
          <p:nvPr/>
        </p:nvSpPr>
        <p:spPr>
          <a:xfrm>
            <a:off x="7625007" y="5740060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latin typeface="+mn-lt"/>
              </a:rPr>
              <a:t>Indirecte kosten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800" cap="none" dirty="0">
                <a:solidFill>
                  <a:srgbClr val="00CC99"/>
                </a:solidFill>
                <a:latin typeface="+mn-lt"/>
              </a:rPr>
              <a:t>Product C</a:t>
            </a:r>
          </a:p>
        </p:txBody>
      </p:sp>
      <p:sp>
        <p:nvSpPr>
          <p:cNvPr id="3" name="Pijl: gebogen 2">
            <a:extLst>
              <a:ext uri="{FF2B5EF4-FFF2-40B4-BE49-F238E27FC236}">
                <a16:creationId xmlns:a16="http://schemas.microsoft.com/office/drawing/2014/main" id="{4E88ADE2-D4BB-4558-BFFA-8B6F8655D934}"/>
              </a:ext>
            </a:extLst>
          </p:cNvPr>
          <p:cNvSpPr/>
          <p:nvPr/>
        </p:nvSpPr>
        <p:spPr>
          <a:xfrm>
            <a:off x="2169744" y="2125693"/>
            <a:ext cx="5578524" cy="511587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2" name="Pijl: gebogen 21">
            <a:extLst>
              <a:ext uri="{FF2B5EF4-FFF2-40B4-BE49-F238E27FC236}">
                <a16:creationId xmlns:a16="http://schemas.microsoft.com/office/drawing/2014/main" id="{6FC25FE9-DD1A-4367-938F-8E9C88258372}"/>
              </a:ext>
            </a:extLst>
          </p:cNvPr>
          <p:cNvSpPr/>
          <p:nvPr/>
        </p:nvSpPr>
        <p:spPr>
          <a:xfrm flipV="1">
            <a:off x="2169744" y="5512373"/>
            <a:ext cx="5578524" cy="569099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33A1A849-10C5-4896-AA10-07DDAD01DB25}"/>
              </a:ext>
            </a:extLst>
          </p:cNvPr>
          <p:cNvCxnSpPr>
            <a:cxnSpLocks/>
          </p:cNvCxnSpPr>
          <p:nvPr/>
        </p:nvCxnSpPr>
        <p:spPr>
          <a:xfrm>
            <a:off x="3863163" y="4130464"/>
            <a:ext cx="1097755" cy="0"/>
          </a:xfrm>
          <a:prstGeom prst="straightConnector1">
            <a:avLst/>
          </a:prstGeom>
          <a:ln w="114300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Fabriek">
            <a:extLst>
              <a:ext uri="{FF2B5EF4-FFF2-40B4-BE49-F238E27FC236}">
                <a16:creationId xmlns:a16="http://schemas.microsoft.com/office/drawing/2014/main" id="{C6B175D3-32AF-4A41-AAC2-1FCB5101F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7539" y="3098492"/>
            <a:ext cx="1624185" cy="1624185"/>
          </a:xfrm>
          <a:prstGeom prst="rect">
            <a:avLst/>
          </a:prstGeom>
        </p:spPr>
      </p:pic>
      <p:pic>
        <p:nvPicPr>
          <p:cNvPr id="27" name="Graphic 26" descr="Laptop">
            <a:extLst>
              <a:ext uri="{FF2B5EF4-FFF2-40B4-BE49-F238E27FC236}">
                <a16:creationId xmlns:a16="http://schemas.microsoft.com/office/drawing/2014/main" id="{B6AAD9C3-96C1-499C-8E27-4EB82F03BA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99695" y="3004193"/>
            <a:ext cx="692030" cy="692030"/>
          </a:xfrm>
          <a:prstGeom prst="rect">
            <a:avLst/>
          </a:prstGeom>
        </p:spPr>
      </p:pic>
      <p:pic>
        <p:nvPicPr>
          <p:cNvPr id="28" name="Graphic 27" descr="Smartphone">
            <a:extLst>
              <a:ext uri="{FF2B5EF4-FFF2-40B4-BE49-F238E27FC236}">
                <a16:creationId xmlns:a16="http://schemas.microsoft.com/office/drawing/2014/main" id="{FAA7B315-53EB-47D6-A0FA-4D1699BA8E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9003" y="3473927"/>
            <a:ext cx="524300" cy="524300"/>
          </a:xfrm>
          <a:prstGeom prst="rect">
            <a:avLst/>
          </a:prstGeom>
        </p:spPr>
      </p:pic>
      <p:pic>
        <p:nvPicPr>
          <p:cNvPr id="29" name="Graphic 28" descr="Printer">
            <a:extLst>
              <a:ext uri="{FF2B5EF4-FFF2-40B4-BE49-F238E27FC236}">
                <a16:creationId xmlns:a16="http://schemas.microsoft.com/office/drawing/2014/main" id="{E0A61EE7-FDC3-4272-BF5C-E399C1EB58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1425" y="4593225"/>
            <a:ext cx="524300" cy="524300"/>
          </a:xfrm>
          <a:prstGeom prst="rect">
            <a:avLst/>
          </a:prstGeom>
        </p:spPr>
      </p:pic>
      <p:pic>
        <p:nvPicPr>
          <p:cNvPr id="30" name="Graphic 29" descr="Auto">
            <a:extLst>
              <a:ext uri="{FF2B5EF4-FFF2-40B4-BE49-F238E27FC236}">
                <a16:creationId xmlns:a16="http://schemas.microsoft.com/office/drawing/2014/main" id="{5DA79BC3-9C38-4CFB-9A0E-3BF6906F96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82604" y="3840309"/>
            <a:ext cx="724053" cy="724053"/>
          </a:xfrm>
          <a:prstGeom prst="rect">
            <a:avLst/>
          </a:prstGeom>
        </p:spPr>
      </p:pic>
      <p:pic>
        <p:nvPicPr>
          <p:cNvPr id="31" name="Graphic 30" descr="Computer">
            <a:extLst>
              <a:ext uri="{FF2B5EF4-FFF2-40B4-BE49-F238E27FC236}">
                <a16:creationId xmlns:a16="http://schemas.microsoft.com/office/drawing/2014/main" id="{3C6F1E9E-A205-4145-AD27-18DBE467FC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22143" y="4722677"/>
            <a:ext cx="614337" cy="614337"/>
          </a:xfrm>
          <a:prstGeom prst="rect">
            <a:avLst/>
          </a:prstGeom>
        </p:spPr>
      </p:pic>
      <p:sp>
        <p:nvSpPr>
          <p:cNvPr id="33" name="Tijdelijke aanduiding voor inhoud 2">
            <a:extLst>
              <a:ext uri="{FF2B5EF4-FFF2-40B4-BE49-F238E27FC236}">
                <a16:creationId xmlns:a16="http://schemas.microsoft.com/office/drawing/2014/main" id="{1EAACC49-0B4A-4107-A119-BCC8940B088A}"/>
              </a:ext>
            </a:extLst>
          </p:cNvPr>
          <p:cNvSpPr txBox="1">
            <a:spLocks/>
          </p:cNvSpPr>
          <p:nvPr/>
        </p:nvSpPr>
        <p:spPr>
          <a:xfrm>
            <a:off x="3330004" y="1484229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3200" cap="none" dirty="0">
                <a:latin typeface="+mn-lt"/>
              </a:rPr>
              <a:t>30%</a:t>
            </a:r>
            <a:endParaRPr lang="nl-BE" sz="3200" cap="none" dirty="0">
              <a:solidFill>
                <a:srgbClr val="00CC99"/>
              </a:solidFill>
              <a:latin typeface="+mn-lt"/>
            </a:endParaRPr>
          </a:p>
        </p:txBody>
      </p:sp>
      <p:sp>
        <p:nvSpPr>
          <p:cNvPr id="34" name="Tijdelijke aanduiding voor inhoud 2">
            <a:extLst>
              <a:ext uri="{FF2B5EF4-FFF2-40B4-BE49-F238E27FC236}">
                <a16:creationId xmlns:a16="http://schemas.microsoft.com/office/drawing/2014/main" id="{88FF294B-D501-4CBC-91FA-DEB3D163895D}"/>
              </a:ext>
            </a:extLst>
          </p:cNvPr>
          <p:cNvSpPr txBox="1">
            <a:spLocks/>
          </p:cNvSpPr>
          <p:nvPr/>
        </p:nvSpPr>
        <p:spPr>
          <a:xfrm>
            <a:off x="2789571" y="3271713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3200" cap="none" dirty="0">
                <a:latin typeface="+mn-lt"/>
              </a:rPr>
              <a:t>40%</a:t>
            </a:r>
            <a:endParaRPr lang="nl-BE" sz="3200" cap="none" dirty="0">
              <a:solidFill>
                <a:srgbClr val="00CC99"/>
              </a:solidFill>
              <a:latin typeface="+mn-lt"/>
            </a:endParaRPr>
          </a:p>
        </p:txBody>
      </p:sp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FDCB3897-CB21-474D-847D-10E4488EF050}"/>
              </a:ext>
            </a:extLst>
          </p:cNvPr>
          <p:cNvSpPr txBox="1">
            <a:spLocks/>
          </p:cNvSpPr>
          <p:nvPr/>
        </p:nvSpPr>
        <p:spPr>
          <a:xfrm>
            <a:off x="3319179" y="5165592"/>
            <a:ext cx="3104215" cy="78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3200" cap="none" dirty="0">
                <a:latin typeface="+mn-lt"/>
              </a:rPr>
              <a:t>30%</a:t>
            </a:r>
            <a:endParaRPr lang="nl-BE" sz="3200" cap="none" dirty="0">
              <a:solidFill>
                <a:srgbClr val="00CC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04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3226D2C2-3C1B-4A7E-B2AA-FFAAC82D2896}"/>
              </a:ext>
            </a:extLst>
          </p:cNvPr>
          <p:cNvSpPr txBox="1">
            <a:spLocks/>
          </p:cNvSpPr>
          <p:nvPr/>
        </p:nvSpPr>
        <p:spPr>
          <a:xfrm>
            <a:off x="1784497" y="5690884"/>
            <a:ext cx="3599032" cy="1050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dirty="0"/>
              <a:t>GSM ABONNEMENT</a:t>
            </a: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4EFA71BC-8E0D-49ED-8F6C-423BC82F1F36}"/>
              </a:ext>
            </a:extLst>
          </p:cNvPr>
          <p:cNvSpPr txBox="1">
            <a:spLocks/>
          </p:cNvSpPr>
          <p:nvPr/>
        </p:nvSpPr>
        <p:spPr>
          <a:xfrm>
            <a:off x="6889985" y="5690884"/>
            <a:ext cx="3599032" cy="1050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dirty="0"/>
              <a:t>internet</a:t>
            </a:r>
          </a:p>
        </p:txBody>
      </p:sp>
      <p:pic>
        <p:nvPicPr>
          <p:cNvPr id="7" name="Afbeelding 6" descr="Afbeelding met persoon, binnen, laptop, tafel&#10;&#10;Automatisch gegenereerde beschrijving">
            <a:extLst>
              <a:ext uri="{FF2B5EF4-FFF2-40B4-BE49-F238E27FC236}">
                <a16:creationId xmlns:a16="http://schemas.microsoft.com/office/drawing/2014/main" id="{C0BB187B-986F-4600-BACF-ABC1B7224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r="27895"/>
          <a:stretch/>
        </p:blipFill>
        <p:spPr>
          <a:xfrm>
            <a:off x="6889985" y="0"/>
            <a:ext cx="3599032" cy="5652930"/>
          </a:xfrm>
          <a:prstGeom prst="rect">
            <a:avLst/>
          </a:prstGeom>
        </p:spPr>
      </p:pic>
      <p:pic>
        <p:nvPicPr>
          <p:cNvPr id="6" name="Afbeelding 5" descr="Afbeelding met persoon, vasthouden, elektronica&#10;&#10;Automatisch gegenereerde beschrijving">
            <a:extLst>
              <a:ext uri="{FF2B5EF4-FFF2-40B4-BE49-F238E27FC236}">
                <a16:creationId xmlns:a16="http://schemas.microsoft.com/office/drawing/2014/main" id="{8C83BFBA-AE27-4E48-BF30-E66127A47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7" r="30939"/>
          <a:stretch/>
        </p:blipFill>
        <p:spPr>
          <a:xfrm>
            <a:off x="1784497" y="0"/>
            <a:ext cx="3599033" cy="56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4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3226D2C2-3C1B-4A7E-B2AA-FFAAC82D2896}"/>
              </a:ext>
            </a:extLst>
          </p:cNvPr>
          <p:cNvSpPr txBox="1">
            <a:spLocks/>
          </p:cNvSpPr>
          <p:nvPr/>
        </p:nvSpPr>
        <p:spPr>
          <a:xfrm>
            <a:off x="1784497" y="5690884"/>
            <a:ext cx="3599032" cy="1050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dirty="0"/>
              <a:t>Huur van een werkruimte</a:t>
            </a: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4EFA71BC-8E0D-49ED-8F6C-423BC82F1F36}"/>
              </a:ext>
            </a:extLst>
          </p:cNvPr>
          <p:cNvSpPr txBox="1">
            <a:spLocks/>
          </p:cNvSpPr>
          <p:nvPr/>
        </p:nvSpPr>
        <p:spPr>
          <a:xfrm>
            <a:off x="6889985" y="5690884"/>
            <a:ext cx="3599032" cy="1050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Nobel" pitchFamily="50" charset="0"/>
                <a:ea typeface="Linux Libertine" panose="02000503000000000000" pitchFamily="2" charset="0"/>
                <a:cs typeface="Linux Libertine" panose="020005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600" dirty="0"/>
              <a:t>elektriciteit</a:t>
            </a:r>
          </a:p>
        </p:txBody>
      </p:sp>
      <p:pic>
        <p:nvPicPr>
          <p:cNvPr id="3" name="Afbeelding 2" descr="Afbeelding met persoon, laptop, binnen, computer&#10;&#10;Automatisch gegenereerde beschrijving">
            <a:extLst>
              <a:ext uri="{FF2B5EF4-FFF2-40B4-BE49-F238E27FC236}">
                <a16:creationId xmlns:a16="http://schemas.microsoft.com/office/drawing/2014/main" id="{C636CFE9-3E13-4E1F-89D8-4C56FF535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9" r="17239"/>
          <a:stretch/>
        </p:blipFill>
        <p:spPr>
          <a:xfrm>
            <a:off x="1784496" y="0"/>
            <a:ext cx="3599033" cy="5652930"/>
          </a:xfrm>
          <a:prstGeom prst="rect">
            <a:avLst/>
          </a:prstGeom>
        </p:spPr>
      </p:pic>
      <p:pic>
        <p:nvPicPr>
          <p:cNvPr id="5" name="Afbeelding 4" descr="Afbeelding met pyloon&#10;&#10;Automatisch gegenereerde beschrijving">
            <a:extLst>
              <a:ext uri="{FF2B5EF4-FFF2-40B4-BE49-F238E27FC236}">
                <a16:creationId xmlns:a16="http://schemas.microsoft.com/office/drawing/2014/main" id="{52D4A6F5-0714-4557-BC85-5C4058ED0C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"/>
          <a:stretch/>
        </p:blipFill>
        <p:spPr>
          <a:xfrm>
            <a:off x="6889985" y="0"/>
            <a:ext cx="3599032" cy="56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3500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504</Words>
  <Application>Microsoft Office PowerPoint</Application>
  <PresentationFormat>Breedbeeld</PresentationFormat>
  <Paragraphs>156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Calkibri</vt:lpstr>
      <vt:lpstr>Kantoorthema</vt:lpstr>
      <vt:lpstr>Prijszetting  voor kappers</vt:lpstr>
      <vt:lpstr>PowerPoint-presentatie</vt:lpstr>
      <vt:lpstr>1. Jouw aanbod</vt:lpstr>
      <vt:lpstr>2. De soorten kosten</vt:lpstr>
      <vt:lpstr>2. De soorten kosten</vt:lpstr>
      <vt:lpstr>PowerPoint-presentatie</vt:lpstr>
      <vt:lpstr>2. De soorten kosten</vt:lpstr>
      <vt:lpstr>PowerPoint-presentatie</vt:lpstr>
      <vt:lpstr>PowerPoint-presentatie</vt:lpstr>
      <vt:lpstr>2. Indirecte kosten volgens tijd</vt:lpstr>
      <vt:lpstr>2. Indirecte kosten volgens tijd</vt:lpstr>
      <vt:lpstr>2. Indirecte kosten volgens tijd</vt:lpstr>
      <vt:lpstr>2. Indirecte kosten volgens tijd</vt:lpstr>
      <vt:lpstr>2. Indirecte kosten volgens tijd</vt:lpstr>
      <vt:lpstr>2. Indirecte kosten volgens tijd</vt:lpstr>
      <vt:lpstr>2. Kosten: De waarde van jouw tijd</vt:lpstr>
      <vt:lpstr>2. Indirecte kosten volgens tijd</vt:lpstr>
      <vt:lpstr>3. Jouw doelgroep</vt:lpstr>
      <vt:lpstr>PowerPoint-presentatie</vt:lpstr>
      <vt:lpstr>4. Jouw concurrentie</vt:lpstr>
      <vt:lpstr>Bereidheid tot betalen</vt:lpstr>
      <vt:lpstr>Prijszetting  voor kappers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Robin Cuypers - STREVER</dc:creator>
  <cp:lastModifiedBy>Robin Cuypers - STREVER</cp:lastModifiedBy>
  <cp:revision>16</cp:revision>
  <dcterms:created xsi:type="dcterms:W3CDTF">2024-02-21T08:00:14Z</dcterms:created>
  <dcterms:modified xsi:type="dcterms:W3CDTF">2024-02-21T08:30:19Z</dcterms:modified>
</cp:coreProperties>
</file>