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Lucky Bones" charset="1" panose="00000800000000000000"/>
      <p:regular r:id="rId14"/>
    </p:embeddedFont>
    <p:embeddedFont>
      <p:font typeface="Safira March" charset="1" panose="02000503000000020003"/>
      <p:regular r:id="rId15"/>
    </p:embeddedFont>
    <p:embeddedFont>
      <p:font typeface="The Seasons" charset="1" panose="00000000000000000000"/>
      <p:regular r:id="rId16"/>
    </p:embeddedFont>
    <p:embeddedFont>
      <p:font typeface="The Seasons Bold" charset="1" panose="00000000000000000000"/>
      <p:regular r:id="rId17"/>
    </p:embeddedFont>
    <p:embeddedFont>
      <p:font typeface="The Seasons Italics" charset="1" panose="00000000000000000000"/>
      <p:regular r:id="rId18"/>
    </p:embeddedFont>
    <p:embeddedFont>
      <p:font typeface="The Seasons Bold Italics" charset="1" panose="00000000000000000000"/>
      <p:regular r:id="rId19"/>
    </p:embeddedFont>
    <p:embeddedFont>
      <p:font typeface="The Seasons Light" charset="1" panose="00000000000000000000"/>
      <p:regular r:id="rId20"/>
    </p:embeddedFont>
    <p:embeddedFont>
      <p:font typeface="The Seasons Light Italics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23" Target="slides/slide2.xml" Type="http://schemas.openxmlformats.org/officeDocument/2006/relationships/slide"/><Relationship Id="rId24" Target="slides/slide3.xml" Type="http://schemas.openxmlformats.org/officeDocument/2006/relationships/slide"/><Relationship Id="rId25" Target="slides/slide4.xml" Type="http://schemas.openxmlformats.org/officeDocument/2006/relationships/slide"/><Relationship Id="rId26" Target="slides/slide5.xml" Type="http://schemas.openxmlformats.org/officeDocument/2006/relationships/slide"/><Relationship Id="rId27" Target="slides/slide6.xml" Type="http://schemas.openxmlformats.org/officeDocument/2006/relationships/slide"/><Relationship Id="rId28" Target="slides/slide7.xml" Type="http://schemas.openxmlformats.org/officeDocument/2006/relationships/slide"/><Relationship Id="rId29" Target="slides/slide8.xml" Type="http://schemas.openxmlformats.org/officeDocument/2006/relationships/slide"/><Relationship Id="rId3" Target="viewProps.xml" Type="http://schemas.openxmlformats.org/officeDocument/2006/relationships/viewProps"/><Relationship Id="rId30" Target="slides/slide9.xml" Type="http://schemas.openxmlformats.org/officeDocument/2006/relationships/slide"/><Relationship Id="rId31" Target="slides/slide10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Relationship Id="rId6" Target="../media/image3.png" Type="http://schemas.openxmlformats.org/officeDocument/2006/relationships/image"/><Relationship Id="rId7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Relationship Id="rId6" Target="../media/image15.jpeg" Type="http://schemas.openxmlformats.org/officeDocument/2006/relationships/image"/><Relationship Id="rId7" Target="../media/image3.png" Type="http://schemas.openxmlformats.org/officeDocument/2006/relationships/image"/><Relationship Id="rId8" Target="../media/image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jpeg" Type="http://schemas.openxmlformats.org/officeDocument/2006/relationships/image"/><Relationship Id="rId4" Target="../media/image17.jpeg" Type="http://schemas.openxmlformats.org/officeDocument/2006/relationships/image"/><Relationship Id="rId5" Target="../media/image18.jpeg" Type="http://schemas.openxmlformats.org/officeDocument/2006/relationships/image"/><Relationship Id="rId6" Target="../media/image19.jpeg" Type="http://schemas.openxmlformats.org/officeDocument/2006/relationships/image"/><Relationship Id="rId7" Target="../media/image20.jpeg" Type="http://schemas.openxmlformats.org/officeDocument/2006/relationships/image"/><Relationship Id="rId8" Target="../media/image3.png" Type="http://schemas.openxmlformats.org/officeDocument/2006/relationships/image"/><Relationship Id="rId9" Target="../media/image4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12" Target="../media/image30.png" Type="http://schemas.openxmlformats.org/officeDocument/2006/relationships/image"/><Relationship Id="rId13" Target="../media/image3.png" Type="http://schemas.openxmlformats.org/officeDocument/2006/relationships/image"/><Relationship Id="rId14" Target="../media/image4.png" Type="http://schemas.openxmlformats.org/officeDocument/2006/relationships/image"/><Relationship Id="rId2" Target="../media/image1.jpe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Relationship Id="rId5" Target="../media/image23.jpeg" Type="http://schemas.openxmlformats.org/officeDocument/2006/relationships/image"/><Relationship Id="rId6" Target="../media/image24.jpeg" Type="http://schemas.openxmlformats.org/officeDocument/2006/relationships/image"/><Relationship Id="rId7" Target="../media/image25.jpeg" Type="http://schemas.openxmlformats.org/officeDocument/2006/relationships/image"/><Relationship Id="rId8" Target="../media/image26.jpeg" Type="http://schemas.openxmlformats.org/officeDocument/2006/relationships/image"/><Relationship Id="rId9" Target="../media/image2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7788812" cy="10287000"/>
          </a:xfrm>
          <a:custGeom>
            <a:avLst/>
            <a:gdLst/>
            <a:ahLst/>
            <a:cxnLst/>
            <a:rect r="r" b="b" t="t" l="l"/>
            <a:pathLst>
              <a:path h="10287000" w="7788812">
                <a:moveTo>
                  <a:pt x="0" y="0"/>
                </a:moveTo>
                <a:lnTo>
                  <a:pt x="7788812" y="0"/>
                </a:lnTo>
                <a:lnTo>
                  <a:pt x="77888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341" t="0" r="-5976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690397" y="3198993"/>
            <a:ext cx="7943497" cy="981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2"/>
              </a:lnSpc>
            </a:pPr>
            <a:r>
              <a:rPr lang="en-US" sz="6139" spc="380">
                <a:solidFill>
                  <a:srgbClr val="000000"/>
                </a:solidFill>
                <a:latin typeface="The Seasons"/>
              </a:rPr>
              <a:t>Afstuderen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690397" y="4565282"/>
            <a:ext cx="7943497" cy="1032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81"/>
              </a:lnSpc>
            </a:pPr>
            <a:r>
              <a:rPr lang="en-US" sz="4935" spc="305">
                <a:solidFill>
                  <a:srgbClr val="000000"/>
                </a:solidFill>
                <a:latin typeface="Safira March Bold"/>
              </a:rPr>
              <a:t>WAT NU?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30000" y="0"/>
            <a:ext cx="3655018" cy="5482527"/>
          </a:xfrm>
          <a:custGeom>
            <a:avLst/>
            <a:gdLst/>
            <a:ahLst/>
            <a:cxnLst/>
            <a:rect r="r" b="b" t="t" l="l"/>
            <a:pathLst>
              <a:path h="5482527" w="3655018">
                <a:moveTo>
                  <a:pt x="0" y="0"/>
                </a:moveTo>
                <a:lnTo>
                  <a:pt x="3655018" y="0"/>
                </a:lnTo>
                <a:lnTo>
                  <a:pt x="3655018" y="5482527"/>
                </a:lnTo>
                <a:lnTo>
                  <a:pt x="0" y="54825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" t="0" r="-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286209" y="2741263"/>
            <a:ext cx="4001791" cy="5997351"/>
          </a:xfrm>
          <a:custGeom>
            <a:avLst/>
            <a:gdLst/>
            <a:ahLst/>
            <a:cxnLst/>
            <a:rect r="r" b="b" t="t" l="l"/>
            <a:pathLst>
              <a:path h="5997351" w="4001791">
                <a:moveTo>
                  <a:pt x="0" y="0"/>
                </a:moveTo>
                <a:lnTo>
                  <a:pt x="4001791" y="0"/>
                </a:lnTo>
                <a:lnTo>
                  <a:pt x="4001791" y="5997351"/>
                </a:lnTo>
                <a:lnTo>
                  <a:pt x="0" y="59973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8" r="0" b="-2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13284" y="5833173"/>
            <a:ext cx="3643152" cy="4453827"/>
          </a:xfrm>
          <a:custGeom>
            <a:avLst/>
            <a:gdLst/>
            <a:ahLst/>
            <a:cxnLst/>
            <a:rect r="r" b="b" t="t" l="l"/>
            <a:pathLst>
              <a:path h="4453827" w="3643152">
                <a:moveTo>
                  <a:pt x="0" y="0"/>
                </a:moveTo>
                <a:lnTo>
                  <a:pt x="3643152" y="0"/>
                </a:lnTo>
                <a:lnTo>
                  <a:pt x="3643152" y="4453827"/>
                </a:lnTo>
                <a:lnTo>
                  <a:pt x="0" y="44538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329" r="0" b="-1132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8328" y="1368273"/>
            <a:ext cx="9398664" cy="8228508"/>
            <a:chOff x="0" y="0"/>
            <a:chExt cx="12531552" cy="1097134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171450"/>
              <a:ext cx="12531552" cy="770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460"/>
                </a:lnSpc>
              </a:pPr>
              <a:r>
                <a:rPr lang="en-US" sz="3000" spc="186">
                  <a:solidFill>
                    <a:srgbClr val="000000"/>
                  </a:solidFill>
                  <a:latin typeface="Safira March Bold"/>
                </a:rPr>
                <a:t>WERKEN ALS WERKNEMER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571023"/>
              <a:ext cx="12531552" cy="94003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04519" indent="-302260" lvl="1">
                <a:lnSpc>
                  <a:spcPts val="5319"/>
                </a:lnSpc>
                <a:buFont typeface="Arial"/>
                <a:buChar char="•"/>
              </a:pPr>
              <a:r>
                <a:rPr lang="en-US" sz="2799" spc="207">
                  <a:solidFill>
                    <a:srgbClr val="000000"/>
                  </a:solidFill>
                  <a:latin typeface="Glacial Indifference"/>
                </a:rPr>
                <a:t>De werknemer verbindt zich er toe arbeid te verrichten “onder het </a:t>
              </a:r>
              <a:r>
                <a:rPr lang="en-US" sz="2799" spc="207">
                  <a:solidFill>
                    <a:srgbClr val="000000"/>
                  </a:solidFill>
                  <a:latin typeface="Glacial Indifference Bold"/>
                </a:rPr>
                <a:t>gezag</a:t>
              </a:r>
              <a:r>
                <a:rPr lang="en-US" sz="2799" spc="207">
                  <a:solidFill>
                    <a:srgbClr val="000000"/>
                  </a:solidFill>
                  <a:latin typeface="Glacial Indifference"/>
                </a:rPr>
                <a:t> van de werkgever”</a:t>
              </a:r>
            </a:p>
            <a:p>
              <a:pPr>
                <a:lnSpc>
                  <a:spcPts val="5319"/>
                </a:lnSpc>
              </a:pPr>
            </a:p>
            <a:p>
              <a:pPr marL="604519" indent="-302260" lvl="1">
                <a:lnSpc>
                  <a:spcPts val="5319"/>
                </a:lnSpc>
                <a:buFont typeface="Arial"/>
                <a:buChar char="•"/>
              </a:pPr>
              <a:r>
                <a:rPr lang="en-US" sz="2799" spc="207">
                  <a:solidFill>
                    <a:srgbClr val="000000"/>
                  </a:solidFill>
                  <a:latin typeface="Glacial Indifference"/>
                </a:rPr>
                <a:t>De werkgever is gehouden een </a:t>
              </a:r>
              <a:r>
                <a:rPr lang="en-US" sz="2799" spc="207">
                  <a:solidFill>
                    <a:srgbClr val="000000"/>
                  </a:solidFill>
                  <a:latin typeface="Glacial Indifference Bold"/>
                </a:rPr>
                <a:t>loon</a:t>
              </a:r>
              <a:r>
                <a:rPr lang="en-US" sz="2799" spc="207">
                  <a:solidFill>
                    <a:srgbClr val="000000"/>
                  </a:solidFill>
                  <a:latin typeface="Glacial Indifference"/>
                </a:rPr>
                <a:t> te betalen</a:t>
              </a:r>
            </a:p>
            <a:p>
              <a:pPr>
                <a:lnSpc>
                  <a:spcPts val="5319"/>
                </a:lnSpc>
              </a:pPr>
            </a:p>
            <a:p>
              <a:pPr marL="604519" indent="-302260" lvl="1">
                <a:lnSpc>
                  <a:spcPts val="5319"/>
                </a:lnSpc>
                <a:buFont typeface="Arial"/>
                <a:buChar char="•"/>
              </a:pPr>
              <a:r>
                <a:rPr lang="en-US" sz="2799" spc="207">
                  <a:solidFill>
                    <a:srgbClr val="000000"/>
                  </a:solidFill>
                  <a:latin typeface="Glacial Indifference"/>
                </a:rPr>
                <a:t>De werknemer moet zelf geen extra betalingen doen om te werken of materiaal te kopen of lokalen te huren etc.</a:t>
              </a:r>
            </a:p>
            <a:p>
              <a:pPr>
                <a:lnSpc>
                  <a:spcPts val="5319"/>
                </a:lnSpc>
              </a:pPr>
            </a:p>
            <a:p>
              <a:pPr marL="604519" indent="-302260" lvl="1">
                <a:lnSpc>
                  <a:spcPts val="5319"/>
                </a:lnSpc>
                <a:buFont typeface="Arial"/>
                <a:buChar char="•"/>
              </a:pPr>
              <a:r>
                <a:rPr lang="en-US" sz="2799" spc="207">
                  <a:solidFill>
                    <a:srgbClr val="000000"/>
                  </a:solidFill>
                  <a:latin typeface="Glacial Indifference"/>
                </a:rPr>
                <a:t>Recht op sociale zekerheid</a:t>
              </a:r>
            </a:p>
            <a:p>
              <a:pPr>
                <a:lnSpc>
                  <a:spcPts val="3460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598854" y="1542993"/>
            <a:ext cx="8933270" cy="7868786"/>
            <a:chOff x="0" y="0"/>
            <a:chExt cx="11911027" cy="1049171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171450"/>
              <a:ext cx="11911027" cy="770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60"/>
                </a:lnSpc>
              </a:pPr>
              <a:r>
                <a:rPr lang="en-US" sz="3000" spc="186">
                  <a:solidFill>
                    <a:srgbClr val="000000"/>
                  </a:solidFill>
                  <a:latin typeface="Safira March Bold"/>
                </a:rPr>
                <a:t>CONTRACTEN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893950" y="1694848"/>
              <a:ext cx="10123127" cy="87968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Contract onbepaalde duur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Contract bepaalde duur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Vervangingscontract</a:t>
              </a: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Interim contract</a:t>
              </a: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Voltijds of deeltijdse tewerkstelling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Opleidingscontracten </a:t>
              </a:r>
            </a:p>
            <a:p>
              <a:pPr>
                <a:lnSpc>
                  <a:spcPts val="3625"/>
                </a:lnSpc>
              </a:pPr>
              <a:r>
                <a:rPr lang="en-US" sz="2500" spc="187">
                  <a:solidFill>
                    <a:srgbClr val="000000"/>
                  </a:solidFill>
                  <a:latin typeface="Glacial Indifference Italics"/>
                </a:rPr>
                <a:t>opgelet ! oneigenlijke opleidingscontracten</a:t>
              </a:r>
            </a:p>
            <a:p>
              <a:pPr>
                <a:lnSpc>
                  <a:spcPts val="40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54769" y="7594284"/>
            <a:ext cx="4342587" cy="705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3"/>
              </a:lnSpc>
            </a:pPr>
            <a:r>
              <a:rPr lang="en-US" sz="4081">
                <a:solidFill>
                  <a:srgbClr val="000000"/>
                </a:solidFill>
                <a:latin typeface="Lucky Bones"/>
              </a:rPr>
              <a:t>Know the </a:t>
            </a:r>
            <a:r>
              <a:rPr lang="en-US" sz="4081">
                <a:solidFill>
                  <a:srgbClr val="000000"/>
                </a:solidFill>
                <a:latin typeface="Lucky Bones"/>
              </a:rPr>
              <a:t>Rules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43013" y="1603907"/>
            <a:ext cx="5982731" cy="7079185"/>
          </a:xfrm>
          <a:custGeom>
            <a:avLst/>
            <a:gdLst/>
            <a:ahLst/>
            <a:cxnLst/>
            <a:rect r="r" b="b" t="t" l="l"/>
            <a:pathLst>
              <a:path h="7079185" w="5982731">
                <a:moveTo>
                  <a:pt x="0" y="0"/>
                </a:moveTo>
                <a:lnTo>
                  <a:pt x="5982731" y="0"/>
                </a:lnTo>
                <a:lnTo>
                  <a:pt x="5982731" y="7079186"/>
                </a:lnTo>
                <a:lnTo>
                  <a:pt x="0" y="7079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745" t="0" r="-38745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013" y="1603907"/>
            <a:ext cx="5982731" cy="7079185"/>
          </a:xfrm>
          <a:custGeom>
            <a:avLst/>
            <a:gdLst/>
            <a:ahLst/>
            <a:cxnLst/>
            <a:rect r="r" b="b" t="t" l="l"/>
            <a:pathLst>
              <a:path h="7079185" w="5982731">
                <a:moveTo>
                  <a:pt x="0" y="0"/>
                </a:moveTo>
                <a:lnTo>
                  <a:pt x="5982731" y="0"/>
                </a:lnTo>
                <a:lnTo>
                  <a:pt x="5982731" y="7079186"/>
                </a:lnTo>
                <a:lnTo>
                  <a:pt x="0" y="7079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584" t="0" r="-81792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887727" y="1603907"/>
            <a:ext cx="8933270" cy="6247377"/>
            <a:chOff x="0" y="0"/>
            <a:chExt cx="11911027" cy="832983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171450"/>
              <a:ext cx="11911027" cy="770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60"/>
                </a:lnSpc>
              </a:pPr>
              <a:r>
                <a:rPr lang="en-US" sz="3000" spc="186">
                  <a:solidFill>
                    <a:srgbClr val="000000"/>
                  </a:solidFill>
                  <a:latin typeface="Safira March Bold"/>
                </a:rPr>
                <a:t>ARBEIDSOVEREENKOMST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893950" y="1656748"/>
              <a:ext cx="10123127" cy="66730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04519" indent="-302260" lvl="1">
                <a:lnSpc>
                  <a:spcPts val="4451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Partijen </a:t>
              </a:r>
            </a:p>
            <a:p>
              <a:pPr>
                <a:lnSpc>
                  <a:spcPts val="4451"/>
                </a:lnSpc>
              </a:pPr>
            </a:p>
            <a:p>
              <a:pPr marL="604519" indent="-302260" lvl="1">
                <a:lnSpc>
                  <a:spcPts val="4451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Plaats tewerkstelling </a:t>
              </a:r>
            </a:p>
            <a:p>
              <a:pPr>
                <a:lnSpc>
                  <a:spcPts val="4451"/>
                </a:lnSpc>
              </a:pPr>
            </a:p>
            <a:p>
              <a:pPr marL="604519" indent="-302260" lvl="1">
                <a:lnSpc>
                  <a:spcPts val="4451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arbeidsduur </a:t>
              </a:r>
            </a:p>
            <a:p>
              <a:pPr>
                <a:lnSpc>
                  <a:spcPts val="4451"/>
                </a:lnSpc>
              </a:pPr>
            </a:p>
            <a:p>
              <a:pPr marL="604519" indent="-302260" lvl="1">
                <a:lnSpc>
                  <a:spcPts val="4451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arbeider/bediende </a:t>
              </a:r>
            </a:p>
            <a:p>
              <a:pPr>
                <a:lnSpc>
                  <a:spcPts val="4451"/>
                </a:lnSpc>
              </a:pPr>
            </a:p>
            <a:p>
              <a:pPr marL="604519" indent="-302260" lvl="1">
                <a:lnSpc>
                  <a:spcPts val="4451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specifieke afspraken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013" y="1603907"/>
            <a:ext cx="5982731" cy="7079185"/>
          </a:xfrm>
          <a:custGeom>
            <a:avLst/>
            <a:gdLst/>
            <a:ahLst/>
            <a:cxnLst/>
            <a:rect r="r" b="b" t="t" l="l"/>
            <a:pathLst>
              <a:path h="7079185" w="5982731">
                <a:moveTo>
                  <a:pt x="0" y="0"/>
                </a:moveTo>
                <a:lnTo>
                  <a:pt x="5982731" y="0"/>
                </a:lnTo>
                <a:lnTo>
                  <a:pt x="5982731" y="7079186"/>
                </a:lnTo>
                <a:lnTo>
                  <a:pt x="0" y="7079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745" t="0" r="-3874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598854" y="1000068"/>
            <a:ext cx="8933270" cy="8954636"/>
            <a:chOff x="0" y="0"/>
            <a:chExt cx="11911027" cy="11939515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171450"/>
              <a:ext cx="11911027" cy="770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60"/>
                </a:lnSpc>
              </a:pPr>
              <a:r>
                <a:rPr lang="en-US" sz="3000" spc="186">
                  <a:solidFill>
                    <a:srgbClr val="000000"/>
                  </a:solidFill>
                  <a:latin typeface="Safira March Bold"/>
                </a:rPr>
                <a:t>ARBEIDSREGLEMENT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893950" y="1694848"/>
              <a:ext cx="10123127" cy="102446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Afspraken tussen partijen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Uurregeling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Wat bij ziekte?</a:t>
              </a: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Moment betaling loon</a:t>
              </a: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Afwezigheden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Ontslag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Opleidingsbeding en scholingsbeding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...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3054769" y="7594284"/>
            <a:ext cx="4342587" cy="705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3"/>
              </a:lnSpc>
            </a:pPr>
            <a:r>
              <a:rPr lang="en-US" sz="4081">
                <a:solidFill>
                  <a:srgbClr val="000000"/>
                </a:solidFill>
                <a:latin typeface="Lucky Bones"/>
              </a:rPr>
              <a:t>Know the </a:t>
            </a:r>
            <a:r>
              <a:rPr lang="en-US" sz="4081">
                <a:solidFill>
                  <a:srgbClr val="000000"/>
                </a:solidFill>
                <a:latin typeface="Lucky Bones"/>
              </a:rPr>
              <a:t>Rules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013" y="1603907"/>
            <a:ext cx="5982731" cy="7079185"/>
          </a:xfrm>
          <a:custGeom>
            <a:avLst/>
            <a:gdLst/>
            <a:ahLst/>
            <a:cxnLst/>
            <a:rect r="r" b="b" t="t" l="l"/>
            <a:pathLst>
              <a:path h="7079185" w="5982731">
                <a:moveTo>
                  <a:pt x="0" y="0"/>
                </a:moveTo>
                <a:lnTo>
                  <a:pt x="5982731" y="0"/>
                </a:lnTo>
                <a:lnTo>
                  <a:pt x="5982731" y="7079186"/>
                </a:lnTo>
                <a:lnTo>
                  <a:pt x="0" y="7079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76" t="0" r="-73247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518612" y="1419002"/>
            <a:ext cx="8933270" cy="8790805"/>
            <a:chOff x="0" y="0"/>
            <a:chExt cx="11911027" cy="11721074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95275"/>
              <a:ext cx="11911027" cy="2047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750"/>
                </a:lnSpc>
              </a:pPr>
              <a:r>
                <a:rPr lang="en-US" sz="3000" spc="186">
                  <a:solidFill>
                    <a:srgbClr val="000000"/>
                  </a:solidFill>
                  <a:latin typeface="Safira March Bold"/>
                </a:rPr>
                <a:t>DOOR DE WERKGEVER </a:t>
              </a:r>
            </a:p>
            <a:p>
              <a:pPr algn="ctr">
                <a:lnSpc>
                  <a:spcPts val="6750"/>
                </a:lnSpc>
              </a:pPr>
              <a:r>
                <a:rPr lang="en-US" sz="3000" spc="186">
                  <a:solidFill>
                    <a:srgbClr val="000000"/>
                  </a:solidFill>
                  <a:latin typeface="Safira March Bold"/>
                </a:rPr>
                <a:t>TE VOORZIEN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893950" y="2848007"/>
              <a:ext cx="10123127" cy="8873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Loon (vaste momenten)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Verplaatsingskosten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Materiaal/kledij</a:t>
              </a: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 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Betaalde feestdagen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Klein verlet/familiaal verlof</a:t>
              </a:r>
            </a:p>
            <a:p>
              <a:pPr>
                <a:lnSpc>
                  <a:spcPts val="4059"/>
                </a:lnSpc>
              </a:pPr>
            </a:p>
            <a:p>
              <a:pPr marL="604519" indent="-302260" lvl="1">
                <a:lnSpc>
                  <a:spcPts val="4059"/>
                </a:lnSpc>
                <a:buFont typeface="Arial"/>
                <a:buChar char="•"/>
              </a:pPr>
              <a:r>
                <a:rPr lang="en-US" sz="2799" spc="209">
                  <a:solidFill>
                    <a:srgbClr val="000000"/>
                  </a:solidFill>
                  <a:latin typeface="Glacial Indifference"/>
                </a:rPr>
                <a:t>Anciëniteitsdagen</a:t>
              </a:r>
            </a:p>
            <a:p>
              <a:pPr>
                <a:lnSpc>
                  <a:spcPts val="4059"/>
                </a:lnSpc>
              </a:pPr>
            </a:p>
            <a:p>
              <a:pPr>
                <a:lnSpc>
                  <a:spcPts val="40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513754" y="2257850"/>
          <a:ext cx="15260491" cy="7010400"/>
        </p:xfrm>
        <a:graphic>
          <a:graphicData uri="http://schemas.openxmlformats.org/drawingml/2006/table">
            <a:tbl>
              <a:tblPr/>
              <a:tblGrid>
                <a:gridCol w="3142537"/>
                <a:gridCol w="7031124"/>
                <a:gridCol w="5086830"/>
              </a:tblGrid>
              <a:tr h="1021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Categorie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 Bold"/>
                        </a:rPr>
                        <a:t>Omschrijving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Vanaf 01/12/2023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</a:tr>
              <a:tr h="1021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Ingroeibaan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€ 12,1497 per uur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</a:tr>
              <a:tr h="1021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Met diploma / taken onder toezicht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€ 15,4236 per uur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</a:tr>
              <a:tr h="1021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Taken autonoom / +5 jaar in de sector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€ 17,2954 per uur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</a:tr>
              <a:tr h="1021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Operationeel leidinggevende functie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€ 19,1070 per uur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</a:tr>
              <a:tr h="190064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Functioneel leidinggevende functie </a:t>
                      </a:r>
                      <a:endParaRPr lang="en-US" sz="1100"/>
                    </a:p>
                    <a:p>
                      <a:pPr algn="ctr">
                        <a:lnSpc>
                          <a:spcPts val="3950"/>
                        </a:lnSpc>
                      </a:pPr>
                    </a:p>
                    <a:p>
                      <a:pPr algn="ctr">
                        <a:lnSpc>
                          <a:spcPts val="395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Glacial Indifference"/>
                        </a:rPr>
                        <a:t>€ 3.345,84per maand</a:t>
                      </a:r>
                      <a:endParaRPr lang="en-US" sz="1100"/>
                    </a:p>
                    <a:p>
                      <a:pPr algn="ctr">
                        <a:lnSpc>
                          <a:spcPts val="3250"/>
                        </a:lnSpc>
                      </a:pPr>
                      <a:r>
                        <a:rPr lang="en-US" sz="2321">
                          <a:solidFill>
                            <a:srgbClr val="000000"/>
                          </a:solidFill>
                          <a:latin typeface="Glacial Indifference Italics"/>
                        </a:rPr>
                        <a:t>€ 3.680,42per maand</a:t>
                      </a:r>
                    </a:p>
                    <a:p>
                      <a:pPr algn="ctr">
                        <a:lnSpc>
                          <a:spcPts val="3250"/>
                        </a:lnSpc>
                      </a:pPr>
                      <a:r>
                        <a:rPr lang="en-US" sz="2321">
                          <a:solidFill>
                            <a:srgbClr val="000000"/>
                          </a:solidFill>
                          <a:latin typeface="Glacial Indifference Italics"/>
                        </a:rPr>
                        <a:t>€ 4.015,01 per maand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0DA"/>
                    </a:solidFill>
                  </a:tcPr>
                </a:tc>
              </a:tr>
            </a:tbl>
          </a:graphicData>
        </a:graphic>
      </p:graphicFrame>
      <p:sp>
        <p:nvSpPr>
          <p:cNvPr name="TextBox 4" id="4"/>
          <p:cNvSpPr txBox="true"/>
          <p:nvPr/>
        </p:nvSpPr>
        <p:spPr>
          <a:xfrm rot="0">
            <a:off x="1028700" y="857250"/>
            <a:ext cx="16230600" cy="62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000" spc="186">
                <a:solidFill>
                  <a:srgbClr val="000000"/>
                </a:solidFill>
                <a:latin typeface="Safira March Bold"/>
              </a:rPr>
              <a:t>BUDGET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565510" y="8148980"/>
            <a:ext cx="5423743" cy="895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496572" indent="-248286" lvl="1">
              <a:lnSpc>
                <a:spcPts val="3657"/>
              </a:lnSpc>
              <a:buFont typeface="Arial"/>
              <a:buChar char="•"/>
            </a:pPr>
            <a:r>
              <a:rPr lang="en-US" sz="2300" spc="172">
                <a:solidFill>
                  <a:srgbClr val="000000"/>
                </a:solidFill>
                <a:latin typeface="Glacial Indifference Italics"/>
              </a:rPr>
              <a:t>vanaf 10 jaar anciënniteit (+10%)</a:t>
            </a:r>
          </a:p>
          <a:p>
            <a:pPr algn="ctr" marL="496572" indent="-248286" lvl="1">
              <a:lnSpc>
                <a:spcPts val="3657"/>
              </a:lnSpc>
              <a:spcBef>
                <a:spcPct val="0"/>
              </a:spcBef>
              <a:buFont typeface="Arial"/>
              <a:buChar char="•"/>
            </a:pPr>
            <a:r>
              <a:rPr lang="en-US" sz="2300" spc="172">
                <a:solidFill>
                  <a:srgbClr val="000000"/>
                </a:solidFill>
                <a:latin typeface="Glacial Indifference Italics"/>
              </a:rPr>
              <a:t>vanaf 20 jaar anciënniteit (+20%</a:t>
            </a:r>
            <a:r>
              <a:rPr lang="en-US" sz="2300" spc="172">
                <a:solidFill>
                  <a:srgbClr val="000000"/>
                </a:solidFill>
                <a:latin typeface="Glacial Indifference"/>
              </a:rPr>
              <a:t>)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0110" y="2776691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1" y="0"/>
                </a:lnTo>
                <a:lnTo>
                  <a:pt x="3068901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217" t="0" r="-44556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57250"/>
            <a:ext cx="16230600" cy="62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000" spc="186">
                <a:solidFill>
                  <a:srgbClr val="000000"/>
                </a:solidFill>
                <a:latin typeface="Safira March Bold"/>
              </a:rPr>
              <a:t>AAN TE VRAGEN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40110" y="7976527"/>
            <a:ext cx="3068901" cy="212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Vakantiegeld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Werkgever of vakantiekas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Automatisch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482347" y="2776691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1" y="0"/>
                </a:lnTo>
                <a:lnTo>
                  <a:pt x="3068901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62" t="0" r="-5046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427548" y="2776691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1" y="0"/>
                </a:lnTo>
                <a:lnTo>
                  <a:pt x="3068901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2730" t="0" r="-6704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214518" y="2776691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2" y="0"/>
                </a:lnTo>
                <a:lnTo>
                  <a:pt x="3068902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8483" t="0" r="-6129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482347" y="7976527"/>
            <a:ext cx="3068901" cy="1283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Ziektevergoeding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Mutualiteit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427548" y="7976527"/>
            <a:ext cx="3068901" cy="1702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Werkloosheid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Vakbond of hulpkas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3214518" y="7976527"/>
            <a:ext cx="3068901" cy="1283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Pensioenrechten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Automatisch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6710" y="2588397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1" y="0"/>
                </a:lnTo>
                <a:lnTo>
                  <a:pt x="3068901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217" t="0" r="-44556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57250"/>
            <a:ext cx="16230600" cy="62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000" spc="186">
                <a:solidFill>
                  <a:srgbClr val="000000"/>
                </a:solidFill>
                <a:latin typeface="Safira March Bold"/>
              </a:rPr>
              <a:t>VERGOEDINGEN FBZ - PC314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96710" y="7816042"/>
            <a:ext cx="3068901" cy="1283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Eindejaarspremie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9% jaarloon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060911" y="2588397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1" y="0"/>
                </a:lnTo>
                <a:lnTo>
                  <a:pt x="3068901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3970" t="0" r="-4573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25112" y="2588397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2" y="0"/>
                </a:lnTo>
                <a:lnTo>
                  <a:pt x="3068902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599" t="0" r="-126095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189314" y="2588397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1" y="0"/>
                </a:lnTo>
                <a:lnTo>
                  <a:pt x="3068901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8636" t="0" r="-91058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060911" y="7816042"/>
            <a:ext cx="3068901" cy="1283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Syndicale premie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€145/jaar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7625112" y="7816042"/>
            <a:ext cx="3068901" cy="1283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Vormingspremie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€75/dag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1189314" y="7816042"/>
            <a:ext cx="3068901" cy="265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 Vergoedingen</a:t>
            </a:r>
          </a:p>
          <a:p>
            <a:pPr marL="371684" indent="-185842" lvl="1">
              <a:lnSpc>
                <a:spcPts val="2737"/>
              </a:lnSpc>
              <a:buFont typeface="Arial"/>
              <a:buChar char="•"/>
            </a:pPr>
            <a:r>
              <a:rPr lang="en-US" sz="1721" spc="129">
                <a:solidFill>
                  <a:srgbClr val="000000"/>
                </a:solidFill>
                <a:latin typeface="Glacial Indifference"/>
              </a:rPr>
              <a:t>Werkloosheid (5€/dag)</a:t>
            </a:r>
          </a:p>
          <a:p>
            <a:pPr marL="371684" indent="-185842" lvl="1">
              <a:lnSpc>
                <a:spcPts val="2737"/>
              </a:lnSpc>
              <a:buFont typeface="Arial"/>
              <a:buChar char="•"/>
            </a:pPr>
            <a:r>
              <a:rPr lang="en-US" sz="1721" spc="129">
                <a:solidFill>
                  <a:srgbClr val="000000"/>
                </a:solidFill>
                <a:latin typeface="Glacial Indifference"/>
              </a:rPr>
              <a:t>Ziekte/zwangerschap (5€/dag)</a:t>
            </a:r>
          </a:p>
          <a:p>
            <a:pPr marL="371684" indent="-185842" lvl="1">
              <a:lnSpc>
                <a:spcPts val="2737"/>
              </a:lnSpc>
              <a:buFont typeface="Arial"/>
              <a:buChar char="•"/>
            </a:pPr>
            <a:r>
              <a:rPr lang="en-US" sz="1721" spc="129">
                <a:solidFill>
                  <a:srgbClr val="000000"/>
                </a:solidFill>
                <a:latin typeface="Glacial Indifference"/>
              </a:rPr>
              <a:t>Kinderopvang (5€/dag)</a:t>
            </a:r>
          </a:p>
          <a:p>
            <a:pPr>
              <a:lnSpc>
                <a:spcPts val="3373"/>
              </a:lnSpc>
            </a:pP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748969" y="2588397"/>
            <a:ext cx="3068901" cy="5110206"/>
          </a:xfrm>
          <a:custGeom>
            <a:avLst/>
            <a:gdLst/>
            <a:ahLst/>
            <a:cxnLst/>
            <a:rect r="r" b="b" t="t" l="l"/>
            <a:pathLst>
              <a:path h="5110206" w="3068901">
                <a:moveTo>
                  <a:pt x="0" y="0"/>
                </a:moveTo>
                <a:lnTo>
                  <a:pt x="3068901" y="0"/>
                </a:lnTo>
                <a:lnTo>
                  <a:pt x="3068901" y="5110206"/>
                </a:lnTo>
                <a:lnTo>
                  <a:pt x="0" y="51102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3214" t="0" r="-6648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753515" y="7816042"/>
            <a:ext cx="3068901" cy="1283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521" spc="189">
                <a:solidFill>
                  <a:srgbClr val="000000"/>
                </a:solidFill>
                <a:latin typeface="Glacial Indifference Bold"/>
              </a:rPr>
              <a:t>Dermatoloog</a:t>
            </a:r>
          </a:p>
          <a:p>
            <a:pPr marL="458042" indent="-229021" lvl="1">
              <a:lnSpc>
                <a:spcPts val="3373"/>
              </a:lnSpc>
              <a:buFont typeface="Arial"/>
              <a:buChar char="•"/>
            </a:pPr>
            <a:r>
              <a:rPr lang="en-US" sz="2121" spc="159">
                <a:solidFill>
                  <a:srgbClr val="000000"/>
                </a:solidFill>
                <a:latin typeface="Glacial Indifference"/>
              </a:rPr>
              <a:t>€20/jaar</a:t>
            </a:r>
          </a:p>
          <a:p>
            <a:pPr algn="ctr">
              <a:lnSpc>
                <a:spcPts val="2896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2715" y="2102517"/>
            <a:ext cx="3295098" cy="3136556"/>
          </a:xfrm>
          <a:custGeom>
            <a:avLst/>
            <a:gdLst/>
            <a:ahLst/>
            <a:cxnLst/>
            <a:rect r="r" b="b" t="t" l="l"/>
            <a:pathLst>
              <a:path h="3136556" w="3295098">
                <a:moveTo>
                  <a:pt x="0" y="0"/>
                </a:moveTo>
                <a:lnTo>
                  <a:pt x="3295098" y="0"/>
                </a:lnTo>
                <a:lnTo>
                  <a:pt x="3295098" y="3136556"/>
                </a:lnTo>
                <a:lnTo>
                  <a:pt x="0" y="3136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91" t="0" r="-2139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886288" y="3068052"/>
            <a:ext cx="2582794" cy="3988600"/>
          </a:xfrm>
          <a:custGeom>
            <a:avLst/>
            <a:gdLst/>
            <a:ahLst/>
            <a:cxnLst/>
            <a:rect r="r" b="b" t="t" l="l"/>
            <a:pathLst>
              <a:path h="3988600" w="2582794">
                <a:moveTo>
                  <a:pt x="0" y="0"/>
                </a:moveTo>
                <a:lnTo>
                  <a:pt x="2582794" y="0"/>
                </a:lnTo>
                <a:lnTo>
                  <a:pt x="2582794" y="3988600"/>
                </a:lnTo>
                <a:lnTo>
                  <a:pt x="0" y="3988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677" t="0" r="-65677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511426" y="3632073"/>
            <a:ext cx="2861909" cy="3736356"/>
          </a:xfrm>
          <a:custGeom>
            <a:avLst/>
            <a:gdLst/>
            <a:ahLst/>
            <a:cxnLst/>
            <a:rect r="r" b="b" t="t" l="l"/>
            <a:pathLst>
              <a:path h="3736356" w="2861909">
                <a:moveTo>
                  <a:pt x="2861909" y="0"/>
                </a:moveTo>
                <a:lnTo>
                  <a:pt x="0" y="0"/>
                </a:lnTo>
                <a:lnTo>
                  <a:pt x="0" y="3736356"/>
                </a:lnTo>
                <a:lnTo>
                  <a:pt x="2861909" y="3736356"/>
                </a:lnTo>
                <a:lnTo>
                  <a:pt x="2861909" y="0"/>
                </a:lnTo>
                <a:close/>
              </a:path>
            </a:pathLst>
          </a:custGeom>
          <a:blipFill>
            <a:blip r:embed="rId5"/>
            <a:stretch>
              <a:fillRect l="-47885" t="0" r="-4788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597394" y="3564617"/>
            <a:ext cx="4651414" cy="4354958"/>
          </a:xfrm>
          <a:custGeom>
            <a:avLst/>
            <a:gdLst/>
            <a:ahLst/>
            <a:cxnLst/>
            <a:rect r="r" b="b" t="t" l="l"/>
            <a:pathLst>
              <a:path h="4354958" w="4651414">
                <a:moveTo>
                  <a:pt x="0" y="0"/>
                </a:moveTo>
                <a:lnTo>
                  <a:pt x="4651414" y="0"/>
                </a:lnTo>
                <a:lnTo>
                  <a:pt x="4651414" y="4354958"/>
                </a:lnTo>
                <a:lnTo>
                  <a:pt x="0" y="4354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592" t="0" r="-459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772497" y="2235571"/>
            <a:ext cx="3585922" cy="3003502"/>
          </a:xfrm>
          <a:custGeom>
            <a:avLst/>
            <a:gdLst/>
            <a:ahLst/>
            <a:cxnLst/>
            <a:rect r="r" b="b" t="t" l="l"/>
            <a:pathLst>
              <a:path h="3003502" w="3585922">
                <a:moveTo>
                  <a:pt x="0" y="0"/>
                </a:moveTo>
                <a:lnTo>
                  <a:pt x="3585922" y="0"/>
                </a:lnTo>
                <a:lnTo>
                  <a:pt x="3585922" y="3003502"/>
                </a:lnTo>
                <a:lnTo>
                  <a:pt x="0" y="30035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818" t="0" r="-12818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37304" y="5742096"/>
            <a:ext cx="3074989" cy="2905068"/>
          </a:xfrm>
          <a:custGeom>
            <a:avLst/>
            <a:gdLst/>
            <a:ahLst/>
            <a:cxnLst/>
            <a:rect r="r" b="b" t="t" l="l"/>
            <a:pathLst>
              <a:path h="2905068" w="3074989">
                <a:moveTo>
                  <a:pt x="0" y="0"/>
                </a:moveTo>
                <a:lnTo>
                  <a:pt x="3074989" y="0"/>
                </a:lnTo>
                <a:lnTo>
                  <a:pt x="3074989" y="2905068"/>
                </a:lnTo>
                <a:lnTo>
                  <a:pt x="0" y="29050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988" t="0" r="-20988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428750" y="9013512"/>
            <a:ext cx="3086100" cy="114608"/>
            <a:chOff x="0" y="0"/>
            <a:chExt cx="812800" cy="3018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30185"/>
            </a:xfrm>
            <a:custGeom>
              <a:avLst/>
              <a:gdLst/>
              <a:ahLst/>
              <a:cxnLst/>
              <a:rect r="r" b="b" t="t" l="l"/>
              <a:pathLst>
                <a:path h="3018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7D502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1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687050" y="9013512"/>
            <a:ext cx="3086100" cy="114608"/>
            <a:chOff x="0" y="0"/>
            <a:chExt cx="812800" cy="3018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30185"/>
            </a:xfrm>
            <a:custGeom>
              <a:avLst/>
              <a:gdLst/>
              <a:ahLst/>
              <a:cxnLst/>
              <a:rect r="r" b="b" t="t" l="l"/>
              <a:pathLst>
                <a:path h="3018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C4BCB4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1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600950" y="9013512"/>
            <a:ext cx="3086100" cy="114608"/>
            <a:chOff x="0" y="0"/>
            <a:chExt cx="812800" cy="3018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30185"/>
            </a:xfrm>
            <a:custGeom>
              <a:avLst/>
              <a:gdLst/>
              <a:ahLst/>
              <a:cxnLst/>
              <a:rect r="r" b="b" t="t" l="l"/>
              <a:pathLst>
                <a:path h="3018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E6E0D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1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514850" y="9013512"/>
            <a:ext cx="3086100" cy="114608"/>
            <a:chOff x="0" y="0"/>
            <a:chExt cx="812800" cy="3018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30185"/>
            </a:xfrm>
            <a:custGeom>
              <a:avLst/>
              <a:gdLst/>
              <a:ahLst/>
              <a:cxnLst/>
              <a:rect r="r" b="b" t="t" l="l"/>
              <a:pathLst>
                <a:path h="3018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B29B7C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1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773150" y="9013512"/>
            <a:ext cx="3086100" cy="114608"/>
            <a:chOff x="0" y="0"/>
            <a:chExt cx="812800" cy="3018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30185"/>
            </a:xfrm>
            <a:custGeom>
              <a:avLst/>
              <a:gdLst/>
              <a:ahLst/>
              <a:cxnLst/>
              <a:rect r="r" b="b" t="t" l="l"/>
              <a:pathLst>
                <a:path h="3018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2C251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1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364795">
            <a:off x="2091422" y="1840217"/>
            <a:ext cx="2217684" cy="513024"/>
          </a:xfrm>
          <a:custGeom>
            <a:avLst/>
            <a:gdLst/>
            <a:ahLst/>
            <a:cxnLst/>
            <a:rect r="r" b="b" t="t" l="l"/>
            <a:pathLst>
              <a:path h="513024" w="2217684">
                <a:moveTo>
                  <a:pt x="0" y="0"/>
                </a:moveTo>
                <a:lnTo>
                  <a:pt x="2217684" y="0"/>
                </a:lnTo>
                <a:lnTo>
                  <a:pt x="2217684" y="513024"/>
                </a:lnTo>
                <a:lnTo>
                  <a:pt x="0" y="5130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5000"/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5490083">
            <a:off x="14442408" y="6139924"/>
            <a:ext cx="3618943" cy="1018604"/>
          </a:xfrm>
          <a:custGeom>
            <a:avLst/>
            <a:gdLst/>
            <a:ahLst/>
            <a:cxnLst/>
            <a:rect r="r" b="b" t="t" l="l"/>
            <a:pathLst>
              <a:path h="1018604" w="3618943">
                <a:moveTo>
                  <a:pt x="0" y="0"/>
                </a:moveTo>
                <a:lnTo>
                  <a:pt x="3618943" y="0"/>
                </a:lnTo>
                <a:lnTo>
                  <a:pt x="3618943" y="1018604"/>
                </a:lnTo>
                <a:lnTo>
                  <a:pt x="0" y="1018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1616536">
            <a:off x="5987226" y="2722148"/>
            <a:ext cx="3025353" cy="1211592"/>
          </a:xfrm>
          <a:custGeom>
            <a:avLst/>
            <a:gdLst/>
            <a:ahLst/>
            <a:cxnLst/>
            <a:rect r="r" b="b" t="t" l="l"/>
            <a:pathLst>
              <a:path h="1211592" w="3025353">
                <a:moveTo>
                  <a:pt x="0" y="0"/>
                </a:moveTo>
                <a:lnTo>
                  <a:pt x="3025353" y="0"/>
                </a:lnTo>
                <a:lnTo>
                  <a:pt x="3025353" y="1211593"/>
                </a:lnTo>
                <a:lnTo>
                  <a:pt x="0" y="12115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8926468" y="3119189"/>
            <a:ext cx="506303" cy="456356"/>
          </a:xfrm>
          <a:custGeom>
            <a:avLst/>
            <a:gdLst/>
            <a:ahLst/>
            <a:cxnLst/>
            <a:rect r="r" b="b" t="t" l="l"/>
            <a:pathLst>
              <a:path h="456356" w="506303">
                <a:moveTo>
                  <a:pt x="0" y="0"/>
                </a:moveTo>
                <a:lnTo>
                  <a:pt x="506303" y="0"/>
                </a:lnTo>
                <a:lnTo>
                  <a:pt x="506303" y="456356"/>
                </a:lnTo>
                <a:lnTo>
                  <a:pt x="0" y="4563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95003" t="0" r="-28526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823895" y="2241064"/>
            <a:ext cx="506303" cy="456356"/>
          </a:xfrm>
          <a:custGeom>
            <a:avLst/>
            <a:gdLst/>
            <a:ahLst/>
            <a:cxnLst/>
            <a:rect r="r" b="b" t="t" l="l"/>
            <a:pathLst>
              <a:path h="456356" w="506303">
                <a:moveTo>
                  <a:pt x="0" y="0"/>
                </a:moveTo>
                <a:lnTo>
                  <a:pt x="506303" y="0"/>
                </a:lnTo>
                <a:lnTo>
                  <a:pt x="506303" y="456356"/>
                </a:lnTo>
                <a:lnTo>
                  <a:pt x="0" y="4563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95003" t="0" r="-28526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882074" y="3737322"/>
            <a:ext cx="506303" cy="456356"/>
          </a:xfrm>
          <a:custGeom>
            <a:avLst/>
            <a:gdLst/>
            <a:ahLst/>
            <a:cxnLst/>
            <a:rect r="r" b="b" t="t" l="l"/>
            <a:pathLst>
              <a:path h="456356" w="506303">
                <a:moveTo>
                  <a:pt x="0" y="0"/>
                </a:moveTo>
                <a:lnTo>
                  <a:pt x="506302" y="0"/>
                </a:lnTo>
                <a:lnTo>
                  <a:pt x="506302" y="456356"/>
                </a:lnTo>
                <a:lnTo>
                  <a:pt x="0" y="4563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95003" t="0" r="-28526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847813" y="3632073"/>
            <a:ext cx="506303" cy="456356"/>
          </a:xfrm>
          <a:custGeom>
            <a:avLst/>
            <a:gdLst/>
            <a:ahLst/>
            <a:cxnLst/>
            <a:rect r="r" b="b" t="t" l="l"/>
            <a:pathLst>
              <a:path h="456356" w="506303">
                <a:moveTo>
                  <a:pt x="0" y="0"/>
                </a:moveTo>
                <a:lnTo>
                  <a:pt x="506302" y="0"/>
                </a:lnTo>
                <a:lnTo>
                  <a:pt x="506302" y="456356"/>
                </a:lnTo>
                <a:lnTo>
                  <a:pt x="0" y="4563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95003" t="0" r="-28526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-353509">
            <a:off x="10588349" y="5545224"/>
            <a:ext cx="2006229" cy="464108"/>
          </a:xfrm>
          <a:custGeom>
            <a:avLst/>
            <a:gdLst/>
            <a:ahLst/>
            <a:cxnLst/>
            <a:rect r="r" b="b" t="t" l="l"/>
            <a:pathLst>
              <a:path h="464108" w="2006229">
                <a:moveTo>
                  <a:pt x="0" y="0"/>
                </a:moveTo>
                <a:lnTo>
                  <a:pt x="2006228" y="0"/>
                </a:lnTo>
                <a:lnTo>
                  <a:pt x="2006228" y="464108"/>
                </a:lnTo>
                <a:lnTo>
                  <a:pt x="0" y="4641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7000"/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028700" y="857250"/>
            <a:ext cx="16230600" cy="62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000" spc="186">
                <a:solidFill>
                  <a:srgbClr val="000000"/>
                </a:solidFill>
                <a:latin typeface="Safira March Bold"/>
              </a:rPr>
              <a:t>VÉÉL SUCCES! 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7259300" y="9049911"/>
            <a:ext cx="933450" cy="1093739"/>
          </a:xfrm>
          <a:custGeom>
            <a:avLst/>
            <a:gdLst/>
            <a:ahLst/>
            <a:cxnLst/>
            <a:rect r="r" b="b" t="t" l="l"/>
            <a:pathLst>
              <a:path h="1093739" w="933450">
                <a:moveTo>
                  <a:pt x="0" y="0"/>
                </a:moveTo>
                <a:lnTo>
                  <a:pt x="933450" y="0"/>
                </a:lnTo>
                <a:lnTo>
                  <a:pt x="933450" y="1093740"/>
                </a:lnTo>
                <a:lnTo>
                  <a:pt x="0" y="109374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4971237" y="9343434"/>
            <a:ext cx="2288063" cy="800217"/>
          </a:xfrm>
          <a:custGeom>
            <a:avLst/>
            <a:gdLst/>
            <a:ahLst/>
            <a:cxnLst/>
            <a:rect r="r" b="b" t="t" l="l"/>
            <a:pathLst>
              <a:path h="800217" w="2288063">
                <a:moveTo>
                  <a:pt x="0" y="0"/>
                </a:moveTo>
                <a:lnTo>
                  <a:pt x="2288063" y="0"/>
                </a:lnTo>
                <a:lnTo>
                  <a:pt x="2288063" y="800217"/>
                </a:lnTo>
                <a:lnTo>
                  <a:pt x="0" y="80021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DAF7pRVJYWc</dc:identifier>
  <dcterms:modified xsi:type="dcterms:W3CDTF">2011-08-01T06:04:30Z</dcterms:modified>
  <cp:revision>1</cp:revision>
  <dc:title>Presentatie toekomstige werknemers</dc:title>
</cp:coreProperties>
</file>